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302" r:id="rId4"/>
    <p:sldId id="294" r:id="rId5"/>
    <p:sldId id="259" r:id="rId6"/>
    <p:sldId id="289" r:id="rId7"/>
    <p:sldId id="303" r:id="rId8"/>
    <p:sldId id="262" r:id="rId9"/>
    <p:sldId id="263" r:id="rId10"/>
    <p:sldId id="295" r:id="rId11"/>
    <p:sldId id="267" r:id="rId12"/>
    <p:sldId id="291" r:id="rId13"/>
    <p:sldId id="287" r:id="rId14"/>
    <p:sldId id="304" r:id="rId15"/>
    <p:sldId id="290" r:id="rId16"/>
    <p:sldId id="297" r:id="rId17"/>
    <p:sldId id="296" r:id="rId18"/>
    <p:sldId id="298" r:id="rId19"/>
    <p:sldId id="299" r:id="rId20"/>
    <p:sldId id="284" r:id="rId21"/>
    <p:sldId id="301" r:id="rId22"/>
    <p:sldId id="305" r:id="rId23"/>
    <p:sldId id="271" r:id="rId24"/>
    <p:sldId id="272" r:id="rId25"/>
    <p:sldId id="306" r:id="rId26"/>
    <p:sldId id="273" r:id="rId27"/>
    <p:sldId id="274" r:id="rId28"/>
    <p:sldId id="292" r:id="rId29"/>
    <p:sldId id="288" r:id="rId30"/>
    <p:sldId id="307"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0C0C0"/>
    <a:srgbClr val="DDDDDD"/>
    <a:srgbClr val="F4E59C"/>
    <a:srgbClr val="1D208F"/>
    <a:srgbClr val="211E54"/>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2" autoAdjust="0"/>
    <p:restoredTop sz="85050" autoAdjust="0"/>
  </p:normalViewPr>
  <p:slideViewPr>
    <p:cSldViewPr>
      <p:cViewPr>
        <p:scale>
          <a:sx n="75" d="100"/>
          <a:sy n="75" d="100"/>
        </p:scale>
        <p:origin x="-68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6805555555555555"/>
          <c:y val="0"/>
          <c:w val="0.55000000000000004"/>
          <c:h val="0.91666666666666663"/>
        </c:manualLayout>
      </c:layout>
      <c:pieChart>
        <c:varyColors val="1"/>
        <c:ser>
          <c:idx val="0"/>
          <c:order val="0"/>
          <c:spPr>
            <a:pattFill prst="pct5">
              <a:fgClr>
                <a:srgbClr val="000000"/>
              </a:fgClr>
              <a:bgClr>
                <a:schemeClr val="tx1"/>
              </a:bgClr>
            </a:pattFill>
          </c:spPr>
          <c:dPt>
            <c:idx val="1"/>
            <c:bubble3D val="0"/>
            <c:spPr>
              <a:pattFill prst="ltUpDiag">
                <a:fgClr>
                  <a:srgbClr val="000000"/>
                </a:fgClr>
                <a:bgClr>
                  <a:schemeClr val="tx1"/>
                </a:bgClr>
              </a:pattFill>
            </c:spPr>
          </c:dPt>
          <c:dPt>
            <c:idx val="2"/>
            <c:bubble3D val="0"/>
            <c:spPr>
              <a:pattFill prst="lgCheck">
                <a:fgClr>
                  <a:srgbClr val="000000"/>
                </a:fgClr>
                <a:bgClr>
                  <a:schemeClr val="tx1"/>
                </a:bgClr>
              </a:pattFill>
            </c:spPr>
          </c:dPt>
          <c:dLbls>
            <c:dLbl>
              <c:idx val="0"/>
              <c:layout>
                <c:manualLayout>
                  <c:x val="-5.3073359580052493E-2"/>
                  <c:y val="-0.21967204724409448"/>
                </c:manualLayout>
              </c:layout>
              <c:showLegendKey val="0"/>
              <c:showVal val="0"/>
              <c:showCatName val="1"/>
              <c:showSerName val="0"/>
              <c:showPercent val="1"/>
              <c:showBubbleSize val="0"/>
            </c:dLbl>
            <c:dLbl>
              <c:idx val="1"/>
              <c:layout>
                <c:manualLayout>
                  <c:x val="-1.580734908136483E-2"/>
                  <c:y val="-4.9381102362204728E-2"/>
                </c:manualLayout>
              </c:layout>
              <c:showLegendKey val="0"/>
              <c:showVal val="0"/>
              <c:showCatName val="1"/>
              <c:showSerName val="0"/>
              <c:showPercent val="1"/>
              <c:showBubbleSize val="0"/>
            </c:dLbl>
            <c:dLbl>
              <c:idx val="2"/>
              <c:layout>
                <c:manualLayout>
                  <c:x val="-9.7909711286089232E-2"/>
                  <c:y val="1.25E-3"/>
                </c:manualLayout>
              </c:layout>
              <c:showLegendKey val="0"/>
              <c:showVal val="0"/>
              <c:showCatName val="1"/>
              <c:showSerName val="0"/>
              <c:showPercent val="1"/>
              <c:showBubbleSize val="0"/>
            </c:dLbl>
            <c:txPr>
              <a:bodyPr/>
              <a:lstStyle/>
              <a:p>
                <a:pPr>
                  <a:defRPr sz="1400"/>
                </a:pPr>
                <a:endParaRPr lang="en-US"/>
              </a:p>
            </c:txPr>
            <c:showLegendKey val="0"/>
            <c:showVal val="0"/>
            <c:showCatName val="1"/>
            <c:showSerName val="0"/>
            <c:showPercent val="1"/>
            <c:showBubbleSize val="0"/>
            <c:showLeaderLines val="1"/>
          </c:dLbls>
          <c:cat>
            <c:strRef>
              <c:f>Period_of_day!$A$2:$A$4</c:f>
              <c:strCache>
                <c:ptCount val="3"/>
                <c:pt idx="0">
                  <c:v>Sáng</c:v>
                </c:pt>
                <c:pt idx="1">
                  <c:v>Tối</c:v>
                </c:pt>
                <c:pt idx="2">
                  <c:v>Trưa, chiều</c:v>
                </c:pt>
              </c:strCache>
            </c:strRef>
          </c:cat>
          <c:val>
            <c:numRef>
              <c:f>Period_of_day!$B$2:$B$4</c:f>
              <c:numCache>
                <c:formatCode>General</c:formatCode>
                <c:ptCount val="3"/>
                <c:pt idx="0">
                  <c:v>393</c:v>
                </c:pt>
                <c:pt idx="1">
                  <c:v>284</c:v>
                </c:pt>
                <c:pt idx="2">
                  <c:v>143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342560273607566"/>
          <c:y val="0.11342592592592593"/>
          <c:w val="0.80555584921108525"/>
          <c:h val="0.80555555555555558"/>
        </c:manualLayout>
      </c:layout>
      <c:pieChart>
        <c:varyColors val="1"/>
        <c:ser>
          <c:idx val="0"/>
          <c:order val="0"/>
          <c:dPt>
            <c:idx val="0"/>
            <c:bubble3D val="0"/>
            <c:spPr>
              <a:pattFill prst="pct5">
                <a:fgClr>
                  <a:srgbClr val="000000"/>
                </a:fgClr>
                <a:bgClr>
                  <a:schemeClr val="tx1"/>
                </a:bgClr>
              </a:pattFill>
            </c:spPr>
          </c:dPt>
          <c:dPt>
            <c:idx val="1"/>
            <c:bubble3D val="0"/>
            <c:spPr>
              <a:pattFill prst="lgCheck">
                <a:fgClr>
                  <a:srgbClr val="000000"/>
                </a:fgClr>
                <a:bgClr>
                  <a:schemeClr val="tx1"/>
                </a:bgClr>
              </a:pattFill>
            </c:spPr>
          </c:dPt>
          <c:dPt>
            <c:idx val="2"/>
            <c:bubble3D val="0"/>
            <c:spPr>
              <a:pattFill prst="ltUpDiag">
                <a:fgClr>
                  <a:srgbClr val="000000"/>
                </a:fgClr>
                <a:bgClr>
                  <a:schemeClr val="tx1"/>
                </a:bgClr>
              </a:pattFill>
            </c:spPr>
          </c:dPt>
          <c:dLbls>
            <c:dLbl>
              <c:idx val="0"/>
              <c:layout>
                <c:manualLayout>
                  <c:x val="-1.0648148148148148E-2"/>
                  <c:y val="0.1319392928188638"/>
                </c:manualLayout>
              </c:layout>
              <c:showLegendKey val="0"/>
              <c:showVal val="0"/>
              <c:showCatName val="1"/>
              <c:showSerName val="0"/>
              <c:showPercent val="1"/>
              <c:showBubbleSize val="0"/>
            </c:dLbl>
            <c:dLbl>
              <c:idx val="1"/>
              <c:layout>
                <c:manualLayout>
                  <c:x val="-7.5157175120551881E-3"/>
                  <c:y val="-2.4177958523637168E-2"/>
                </c:manualLayout>
              </c:layout>
              <c:showLegendKey val="0"/>
              <c:showVal val="0"/>
              <c:showCatName val="1"/>
              <c:showSerName val="0"/>
              <c:showPercent val="1"/>
              <c:showBubbleSize val="0"/>
            </c:dLbl>
            <c:dLbl>
              <c:idx val="2"/>
              <c:layout>
                <c:manualLayout>
                  <c:x val="-2.1893883904046878E-2"/>
                  <c:y val="9.8979258173207147E-3"/>
                </c:manualLayout>
              </c:layout>
              <c:tx>
                <c:rich>
                  <a:bodyPr/>
                  <a:lstStyle/>
                  <a:p>
                    <a:r>
                      <a:rPr lang="en-US" sz="1200" smtClean="0"/>
                      <a:t>Chi tiêu</a:t>
                    </a:r>
                    <a:r>
                      <a:rPr lang="en-US" sz="1200" baseline="0" smtClean="0"/>
                      <a:t> v</a:t>
                    </a:r>
                    <a:r>
                      <a:rPr lang="en-US" sz="1200" smtClean="0"/>
                      <a:t>ừa</a:t>
                    </a:r>
                    <a:r>
                      <a:rPr lang="en-US" sz="1200" baseline="0" smtClean="0"/>
                      <a:t> phải</a:t>
                    </a:r>
                    <a:r>
                      <a:rPr lang="vi-VN" sz="1200"/>
                      <a:t>
27%</a:t>
                    </a:r>
                    <a:endParaRPr lang="vi-VN"/>
                  </a:p>
                </c:rich>
              </c:tx>
              <c:showLegendKey val="0"/>
              <c:showVal val="0"/>
              <c:showCatName val="1"/>
              <c:showSerName val="0"/>
              <c:showPercent val="1"/>
              <c:showBubbleSize val="0"/>
            </c:dLbl>
            <c:txPr>
              <a:bodyPr/>
              <a:lstStyle/>
              <a:p>
                <a:pPr>
                  <a:defRPr sz="1200"/>
                </a:pPr>
                <a:endParaRPr lang="en-US"/>
              </a:p>
            </c:txPr>
            <c:showLegendKey val="0"/>
            <c:showVal val="0"/>
            <c:showCatName val="1"/>
            <c:showSerName val="0"/>
            <c:showPercent val="1"/>
            <c:showBubbleSize val="0"/>
            <c:showLeaderLines val="1"/>
          </c:dLbls>
          <c:cat>
            <c:strRef>
              <c:f>budget!$A$2:$A$4</c:f>
              <c:strCache>
                <c:ptCount val="3"/>
                <c:pt idx="0">
                  <c:v>Chi tiêu tiết kiệm</c:v>
                </c:pt>
                <c:pt idx="1">
                  <c:v>Chi tiêu sang trọng</c:v>
                </c:pt>
                <c:pt idx="2">
                  <c:v>Đảm bảo cho chất lượng</c:v>
                </c:pt>
              </c:strCache>
            </c:strRef>
          </c:cat>
          <c:val>
            <c:numRef>
              <c:f>budget!$B$2:$B$4</c:f>
              <c:numCache>
                <c:formatCode>General</c:formatCode>
                <c:ptCount val="3"/>
                <c:pt idx="0">
                  <c:v>487</c:v>
                </c:pt>
                <c:pt idx="1">
                  <c:v>115</c:v>
                </c:pt>
                <c:pt idx="2">
                  <c:v>218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dPt>
            <c:idx val="0"/>
            <c:bubble3D val="0"/>
            <c:spPr>
              <a:pattFill prst="ltUpDiag">
                <a:fgClr>
                  <a:srgbClr val="000000"/>
                </a:fgClr>
                <a:bgClr>
                  <a:schemeClr val="tx1"/>
                </a:bgClr>
              </a:pattFill>
            </c:spPr>
          </c:dPt>
          <c:dPt>
            <c:idx val="1"/>
            <c:bubble3D val="0"/>
            <c:spPr>
              <a:pattFill prst="lgGrid">
                <a:fgClr>
                  <a:srgbClr val="000000"/>
                </a:fgClr>
                <a:bgClr>
                  <a:schemeClr val="tx1"/>
                </a:bgClr>
              </a:pattFill>
            </c:spPr>
          </c:dPt>
          <c:dPt>
            <c:idx val="2"/>
            <c:bubble3D val="0"/>
            <c:spPr>
              <a:pattFill prst="sphere">
                <a:fgClr>
                  <a:srgbClr val="000000"/>
                </a:fgClr>
                <a:bgClr>
                  <a:schemeClr val="tx1"/>
                </a:bgClr>
              </a:pattFill>
            </c:spPr>
          </c:dPt>
          <c:dPt>
            <c:idx val="3"/>
            <c:bubble3D val="0"/>
            <c:spPr>
              <a:pattFill prst="pct5">
                <a:fgClr>
                  <a:srgbClr val="000000"/>
                </a:fgClr>
                <a:bgClr>
                  <a:schemeClr val="tx1"/>
                </a:bgClr>
              </a:pattFill>
            </c:spPr>
          </c:dPt>
          <c:dPt>
            <c:idx val="4"/>
            <c:bubble3D val="0"/>
            <c:spPr>
              <a:pattFill prst="lgCheck">
                <a:fgClr>
                  <a:srgbClr val="000000"/>
                </a:fgClr>
                <a:bgClr>
                  <a:schemeClr val="tx1"/>
                </a:bgClr>
              </a:pattFill>
            </c:spPr>
          </c:dPt>
          <c:dLbls>
            <c:dLbl>
              <c:idx val="0"/>
              <c:layout>
                <c:manualLayout>
                  <c:x val="4.6657232019061357E-2"/>
                  <c:y val="0.13951881014873141"/>
                </c:manualLayout>
              </c:layout>
              <c:showLegendKey val="0"/>
              <c:showVal val="0"/>
              <c:showCatName val="1"/>
              <c:showSerName val="0"/>
              <c:showPercent val="1"/>
              <c:showBubbleSize val="0"/>
            </c:dLbl>
            <c:dLbl>
              <c:idx val="1"/>
              <c:layout>
                <c:manualLayout>
                  <c:x val="2.2531223040245037E-3"/>
                  <c:y val="1.1574074074074073E-3"/>
                </c:manualLayout>
              </c:layout>
              <c:showLegendKey val="0"/>
              <c:showVal val="0"/>
              <c:showCatName val="1"/>
              <c:showSerName val="0"/>
              <c:showPercent val="1"/>
              <c:showBubbleSize val="0"/>
            </c:dLbl>
            <c:dLbl>
              <c:idx val="2"/>
              <c:layout>
                <c:manualLayout>
                  <c:x val="4.513228616851353E-2"/>
                  <c:y val="-2.9321230679498395E-2"/>
                </c:manualLayout>
              </c:layout>
              <c:showLegendKey val="0"/>
              <c:showVal val="0"/>
              <c:showCatName val="1"/>
              <c:showSerName val="0"/>
              <c:showPercent val="1"/>
              <c:showBubbleSize val="0"/>
            </c:dLbl>
            <c:dLbl>
              <c:idx val="3"/>
              <c:layout>
                <c:manualLayout>
                  <c:x val="-3.2978707814949958E-2"/>
                  <c:y val="-9.4654418197725285E-2"/>
                </c:manualLayout>
              </c:layout>
              <c:tx>
                <c:rich>
                  <a:bodyPr/>
                  <a:lstStyle/>
                  <a:p>
                    <a:r>
                      <a:rPr lang="vi-VN">
                        <a:solidFill>
                          <a:schemeClr val="tx1"/>
                        </a:solidFill>
                      </a:rPr>
                      <a:t>Bạn bè/ đồng nghiệp
40%</a:t>
                    </a:r>
                  </a:p>
                </c:rich>
              </c:tx>
              <c:showLegendKey val="0"/>
              <c:showVal val="0"/>
              <c:showCatName val="1"/>
              <c:showSerName val="0"/>
              <c:showPercent val="1"/>
              <c:showBubbleSize val="0"/>
            </c:dLbl>
            <c:dLbl>
              <c:idx val="4"/>
              <c:layout>
                <c:manualLayout>
                  <c:x val="-6.5353174154054144E-2"/>
                  <c:y val="8.4490740740740741E-2"/>
                </c:manualLayout>
              </c:layout>
              <c:tx>
                <c:rich>
                  <a:bodyPr/>
                  <a:lstStyle/>
                  <a:p>
                    <a:r>
                      <a:rPr lang="vi-VN">
                        <a:solidFill>
                          <a:schemeClr val="tx1"/>
                        </a:solidFill>
                      </a:rPr>
                      <a:t>Người yêu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companion!$A$2:$A$6</c:f>
              <c:strCache>
                <c:ptCount val="5"/>
                <c:pt idx="0">
                  <c:v>Một mình</c:v>
                </c:pt>
                <c:pt idx="1">
                  <c:v>Trẻ em</c:v>
                </c:pt>
                <c:pt idx="2">
                  <c:v>Gia đình</c:v>
                </c:pt>
                <c:pt idx="3">
                  <c:v>Bạn bè/ đồng nghiệp</c:v>
                </c:pt>
                <c:pt idx="4">
                  <c:v>Người yêu</c:v>
                </c:pt>
              </c:strCache>
            </c:strRef>
          </c:cat>
          <c:val>
            <c:numRef>
              <c:f>companion!$B$2:$B$6</c:f>
              <c:numCache>
                <c:formatCode>General</c:formatCode>
                <c:ptCount val="5"/>
                <c:pt idx="0">
                  <c:v>192</c:v>
                </c:pt>
                <c:pt idx="1">
                  <c:v>26</c:v>
                </c:pt>
                <c:pt idx="2">
                  <c:v>139</c:v>
                </c:pt>
                <c:pt idx="3">
                  <c:v>324</c:v>
                </c:pt>
                <c:pt idx="4">
                  <c:v>139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436099333737128"/>
          <c:y val="5.347715439384669E-2"/>
          <c:w val="0.59536114476075108"/>
          <c:h val="0.77236015114176459"/>
        </c:manualLayout>
      </c:layout>
      <c:pieChart>
        <c:varyColors val="1"/>
        <c:ser>
          <c:idx val="0"/>
          <c:order val="0"/>
          <c:dPt>
            <c:idx val="0"/>
            <c:bubble3D val="0"/>
            <c:spPr>
              <a:pattFill prst="ltUpDiag">
                <a:fgClr>
                  <a:srgbClr val="000000"/>
                </a:fgClr>
                <a:bgClr>
                  <a:schemeClr val="tx1"/>
                </a:bgClr>
              </a:pattFill>
            </c:spPr>
          </c:dPt>
          <c:dPt>
            <c:idx val="1"/>
            <c:bubble3D val="0"/>
            <c:spPr>
              <a:pattFill prst="lgCheck">
                <a:fgClr>
                  <a:srgbClr val="000000"/>
                </a:fgClr>
                <a:bgClr>
                  <a:schemeClr val="tx1"/>
                </a:bgClr>
              </a:pattFill>
            </c:spPr>
          </c:dPt>
          <c:dPt>
            <c:idx val="2"/>
            <c:bubble3D val="0"/>
            <c:spPr>
              <a:pattFill prst="smGrid">
                <a:fgClr>
                  <a:srgbClr val="000000"/>
                </a:fgClr>
                <a:bgClr>
                  <a:schemeClr val="tx1"/>
                </a:bgClr>
              </a:pattFill>
            </c:spPr>
          </c:dPt>
          <c:dPt>
            <c:idx val="3"/>
            <c:bubble3D val="0"/>
            <c:spPr>
              <a:pattFill prst="pct5">
                <a:fgClr>
                  <a:srgbClr val="000000"/>
                </a:fgClr>
                <a:bgClr>
                  <a:schemeClr val="tx1"/>
                </a:bgClr>
              </a:pattFill>
            </c:spPr>
          </c:dPt>
          <c:dLbls>
            <c:dLbl>
              <c:idx val="0"/>
              <c:layout>
                <c:manualLayout>
                  <c:x val="4.6789681977686508E-2"/>
                  <c:y val="-5.7700720102294906E-2"/>
                </c:manualLayout>
              </c:layout>
              <c:showLegendKey val="0"/>
              <c:showVal val="0"/>
              <c:showCatName val="1"/>
              <c:showSerName val="0"/>
              <c:showPercent val="1"/>
              <c:showBubbleSize val="0"/>
            </c:dLbl>
            <c:dLbl>
              <c:idx val="1"/>
              <c:layout/>
              <c:tx>
                <c:rich>
                  <a:bodyPr/>
                  <a:lstStyle/>
                  <a:p>
                    <a:r>
                      <a:rPr lang="en-US" sz="1400" smtClean="0"/>
                      <a:t>N</a:t>
                    </a:r>
                    <a:r>
                      <a:rPr lang="pl-PL" sz="1400" smtClean="0"/>
                      <a:t>hiều </a:t>
                    </a:r>
                    <a:r>
                      <a:rPr lang="pl-PL" sz="1400"/>
                      <a:t>mây
6%</a:t>
                    </a:r>
                    <a:endParaRPr lang="pl-PL"/>
                  </a:p>
                </c:rich>
              </c:tx>
              <c:showLegendKey val="0"/>
              <c:showVal val="0"/>
              <c:showCatName val="1"/>
              <c:showSerName val="0"/>
              <c:showPercent val="1"/>
              <c:showBubbleSize val="0"/>
            </c:dLbl>
            <c:dLbl>
              <c:idx val="2"/>
              <c:layout>
                <c:manualLayout>
                  <c:x val="-1.8499311887485735E-2"/>
                  <c:y val="-9.3558336942938126E-3"/>
                </c:manualLayout>
              </c:layout>
              <c:showLegendKey val="0"/>
              <c:showVal val="0"/>
              <c:showCatName val="1"/>
              <c:showSerName val="0"/>
              <c:showPercent val="1"/>
              <c:showBubbleSize val="0"/>
            </c:dLbl>
            <c:dLbl>
              <c:idx val="3"/>
              <c:layout>
                <c:manualLayout>
                  <c:x val="2.2052286177590792E-4"/>
                  <c:y val="0.20281983982771384"/>
                </c:manualLayout>
              </c:layout>
              <c:tx>
                <c:rich>
                  <a:bodyPr/>
                  <a:lstStyle/>
                  <a:p>
                    <a:r>
                      <a:rPr lang="en-US" sz="1400">
                        <a:solidFill>
                          <a:schemeClr val="tx1"/>
                        </a:solidFill>
                      </a:rPr>
                      <a:t>Nắng
52%</a:t>
                    </a:r>
                    <a:endParaRPr lang="en-US">
                      <a:solidFill>
                        <a:schemeClr val="tx1"/>
                      </a:solidFill>
                    </a:endParaRPr>
                  </a:p>
                </c:rich>
              </c:tx>
              <c:showLegendKey val="0"/>
              <c:showVal val="0"/>
              <c:showCatName val="1"/>
              <c:showSerName val="0"/>
              <c:showPercent val="1"/>
              <c:showBubbleSize val="0"/>
            </c:dLbl>
            <c:txPr>
              <a:bodyPr/>
              <a:lstStyle/>
              <a:p>
                <a:pPr>
                  <a:defRPr sz="1400"/>
                </a:pPr>
                <a:endParaRPr lang="en-US"/>
              </a:p>
            </c:txPr>
            <c:showLegendKey val="0"/>
            <c:showVal val="0"/>
            <c:showCatName val="1"/>
            <c:showSerName val="0"/>
            <c:showPercent val="1"/>
            <c:showBubbleSize val="0"/>
            <c:showLeaderLines val="1"/>
          </c:dLbls>
          <c:cat>
            <c:strRef>
              <c:f>weather!$A$2:$A$5</c:f>
              <c:strCache>
                <c:ptCount val="4"/>
                <c:pt idx="0">
                  <c:v>Trong xanh</c:v>
                </c:pt>
                <c:pt idx="1">
                  <c:v>Âm u, nhiều mây</c:v>
                </c:pt>
                <c:pt idx="2">
                  <c:v>Mưa</c:v>
                </c:pt>
                <c:pt idx="3">
                  <c:v>Nắng</c:v>
                </c:pt>
              </c:strCache>
            </c:strRef>
          </c:cat>
          <c:val>
            <c:numRef>
              <c:f>weather!$B$2:$B$5</c:f>
              <c:numCache>
                <c:formatCode>General</c:formatCode>
                <c:ptCount val="4"/>
                <c:pt idx="0">
                  <c:v>309</c:v>
                </c:pt>
                <c:pt idx="1">
                  <c:v>47</c:v>
                </c:pt>
                <c:pt idx="2">
                  <c:v>36</c:v>
                </c:pt>
                <c:pt idx="3">
                  <c:v>428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a:t>CÁC PHÂN KHÚC DỮ LIỆU MẠNH</a:t>
            </a:r>
          </a:p>
        </c:rich>
      </c:tx>
      <c:layout/>
      <c:overlay val="0"/>
    </c:title>
    <c:autoTitleDeleted val="0"/>
    <c:plotArea>
      <c:layout/>
      <c:barChart>
        <c:barDir val="col"/>
        <c:grouping val="clustered"/>
        <c:varyColors val="0"/>
        <c:ser>
          <c:idx val="0"/>
          <c:order val="0"/>
          <c:tx>
            <c:strRef>
              <c:f>Sheet1!$H$4</c:f>
              <c:strCache>
                <c:ptCount val="1"/>
                <c:pt idx="0">
                  <c:v>MAE (dữ liệu cục bộ)</c:v>
                </c:pt>
              </c:strCache>
            </c:strRef>
          </c:tx>
          <c:spPr>
            <a:solidFill>
              <a:srgbClr val="FFC000"/>
            </a:solidFill>
          </c:spPr>
          <c:invertIfNegative val="0"/>
          <c:val>
            <c:numRef>
              <c:f>Sheet1!$H$5:$H$37</c:f>
              <c:numCache>
                <c:formatCode>General</c:formatCode>
                <c:ptCount val="33"/>
                <c:pt idx="0">
                  <c:v>0.43371999999999999</c:v>
                </c:pt>
                <c:pt idx="1">
                  <c:v>0.48457</c:v>
                </c:pt>
                <c:pt idx="2">
                  <c:v>0.56927000000000005</c:v>
                </c:pt>
                <c:pt idx="3">
                  <c:v>0.57842000000000005</c:v>
                </c:pt>
                <c:pt idx="4">
                  <c:v>0.60074000000000005</c:v>
                </c:pt>
                <c:pt idx="5">
                  <c:v>0.60994999999999999</c:v>
                </c:pt>
                <c:pt idx="6">
                  <c:v>0.61212</c:v>
                </c:pt>
                <c:pt idx="7">
                  <c:v>0.61438000000000004</c:v>
                </c:pt>
                <c:pt idx="8">
                  <c:v>0.61633000000000004</c:v>
                </c:pt>
                <c:pt idx="9">
                  <c:v>0.63944999999999996</c:v>
                </c:pt>
                <c:pt idx="10">
                  <c:v>0.67542999999999997</c:v>
                </c:pt>
                <c:pt idx="11">
                  <c:v>0.68347999999999998</c:v>
                </c:pt>
                <c:pt idx="12">
                  <c:v>0.69206000000000001</c:v>
                </c:pt>
                <c:pt idx="13">
                  <c:v>0.69549000000000005</c:v>
                </c:pt>
                <c:pt idx="14">
                  <c:v>0.71158999999999994</c:v>
                </c:pt>
                <c:pt idx="15">
                  <c:v>0.71413000000000004</c:v>
                </c:pt>
                <c:pt idx="16">
                  <c:v>0.71543999999999996</c:v>
                </c:pt>
                <c:pt idx="17">
                  <c:v>0.73028000000000004</c:v>
                </c:pt>
                <c:pt idx="18">
                  <c:v>0.74460999999999999</c:v>
                </c:pt>
                <c:pt idx="19">
                  <c:v>0.74948999999999999</c:v>
                </c:pt>
                <c:pt idx="20">
                  <c:v>0.78363000000000005</c:v>
                </c:pt>
                <c:pt idx="21">
                  <c:v>0.78476000000000001</c:v>
                </c:pt>
                <c:pt idx="22">
                  <c:v>0.81525999999999998</c:v>
                </c:pt>
                <c:pt idx="23">
                  <c:v>0.82394999999999996</c:v>
                </c:pt>
                <c:pt idx="24">
                  <c:v>0.83838000000000001</c:v>
                </c:pt>
                <c:pt idx="25">
                  <c:v>0.85680999999999996</c:v>
                </c:pt>
                <c:pt idx="26">
                  <c:v>0.86453999999999998</c:v>
                </c:pt>
                <c:pt idx="27">
                  <c:v>0.86741999999999997</c:v>
                </c:pt>
                <c:pt idx="28">
                  <c:v>0.89246000000000003</c:v>
                </c:pt>
                <c:pt idx="29">
                  <c:v>0.98585999999999996</c:v>
                </c:pt>
                <c:pt idx="30">
                  <c:v>1.11469</c:v>
                </c:pt>
                <c:pt idx="31">
                  <c:v>1.1355299999999999</c:v>
                </c:pt>
                <c:pt idx="32">
                  <c:v>1.1924999999999999</c:v>
                </c:pt>
              </c:numCache>
            </c:numRef>
          </c:val>
        </c:ser>
        <c:ser>
          <c:idx val="1"/>
          <c:order val="1"/>
          <c:tx>
            <c:strRef>
              <c:f>Sheet1!$I$4</c:f>
              <c:strCache>
                <c:ptCount val="1"/>
                <c:pt idx="0">
                  <c:v>MAE (dữ liệu toàn cục)</c:v>
                </c:pt>
              </c:strCache>
            </c:strRef>
          </c:tx>
          <c:spPr>
            <a:pattFill prst="dkUpDiag">
              <a:fgClr>
                <a:schemeClr val="tx1"/>
              </a:fgClr>
              <a:bgClr>
                <a:srgbClr val="000000"/>
              </a:bgClr>
            </a:pattFill>
          </c:spPr>
          <c:invertIfNegative val="0"/>
          <c:val>
            <c:numRef>
              <c:f>Sheet1!$I$5:$I$37</c:f>
              <c:numCache>
                <c:formatCode>General</c:formatCode>
                <c:ptCount val="33"/>
                <c:pt idx="0">
                  <c:v>0.44669999999999999</c:v>
                </c:pt>
                <c:pt idx="1">
                  <c:v>0.49132999999999999</c:v>
                </c:pt>
                <c:pt idx="2">
                  <c:v>0.57272999999999996</c:v>
                </c:pt>
                <c:pt idx="3">
                  <c:v>0.63944999999999996</c:v>
                </c:pt>
                <c:pt idx="4">
                  <c:v>0.61275000000000002</c:v>
                </c:pt>
                <c:pt idx="5">
                  <c:v>0.67334000000000005</c:v>
                </c:pt>
                <c:pt idx="6">
                  <c:v>0.61541999999999997</c:v>
                </c:pt>
                <c:pt idx="7">
                  <c:v>0.61941999999999997</c:v>
                </c:pt>
                <c:pt idx="8">
                  <c:v>0.61753999999999998</c:v>
                </c:pt>
                <c:pt idx="9">
                  <c:v>0.64539000000000002</c:v>
                </c:pt>
                <c:pt idx="10">
                  <c:v>0.81828999999999996</c:v>
                </c:pt>
                <c:pt idx="11">
                  <c:v>0.76044</c:v>
                </c:pt>
                <c:pt idx="12">
                  <c:v>0.90042999999999995</c:v>
                </c:pt>
                <c:pt idx="13">
                  <c:v>0.95582999999999996</c:v>
                </c:pt>
                <c:pt idx="14">
                  <c:v>0.76932</c:v>
                </c:pt>
                <c:pt idx="15">
                  <c:v>0.91596</c:v>
                </c:pt>
                <c:pt idx="16">
                  <c:v>0.71543999999999996</c:v>
                </c:pt>
                <c:pt idx="17">
                  <c:v>0.76854</c:v>
                </c:pt>
                <c:pt idx="18">
                  <c:v>0.88036000000000003</c:v>
                </c:pt>
                <c:pt idx="19">
                  <c:v>0.76366999999999996</c:v>
                </c:pt>
                <c:pt idx="20">
                  <c:v>0.96780999999999995</c:v>
                </c:pt>
                <c:pt idx="21">
                  <c:v>0.89334999999999998</c:v>
                </c:pt>
                <c:pt idx="22">
                  <c:v>0.81996000000000002</c:v>
                </c:pt>
                <c:pt idx="23">
                  <c:v>0.88522000000000001</c:v>
                </c:pt>
                <c:pt idx="24">
                  <c:v>0.91554999999999997</c:v>
                </c:pt>
                <c:pt idx="25">
                  <c:v>0.92657999999999996</c:v>
                </c:pt>
                <c:pt idx="26">
                  <c:v>1.04721</c:v>
                </c:pt>
                <c:pt idx="27">
                  <c:v>0.89478000000000002</c:v>
                </c:pt>
                <c:pt idx="28">
                  <c:v>1.05671</c:v>
                </c:pt>
                <c:pt idx="29">
                  <c:v>1.00841</c:v>
                </c:pt>
                <c:pt idx="30">
                  <c:v>1.17238</c:v>
                </c:pt>
                <c:pt idx="31">
                  <c:v>1.16709</c:v>
                </c:pt>
                <c:pt idx="32">
                  <c:v>1.19337</c:v>
                </c:pt>
              </c:numCache>
            </c:numRef>
          </c:val>
        </c:ser>
        <c:dLbls>
          <c:showLegendKey val="0"/>
          <c:showVal val="0"/>
          <c:showCatName val="0"/>
          <c:showSerName val="0"/>
          <c:showPercent val="0"/>
          <c:showBubbleSize val="0"/>
        </c:dLbls>
        <c:gapWidth val="75"/>
        <c:overlap val="-25"/>
        <c:axId val="29750016"/>
        <c:axId val="29751552"/>
      </c:barChart>
      <c:catAx>
        <c:axId val="29750016"/>
        <c:scaling>
          <c:orientation val="minMax"/>
        </c:scaling>
        <c:delete val="0"/>
        <c:axPos val="b"/>
        <c:majorTickMark val="none"/>
        <c:minorTickMark val="none"/>
        <c:tickLblPos val="nextTo"/>
        <c:txPr>
          <a:bodyPr/>
          <a:lstStyle/>
          <a:p>
            <a:pPr>
              <a:defRPr sz="1200"/>
            </a:pPr>
            <a:endParaRPr lang="en-US"/>
          </a:p>
        </c:txPr>
        <c:crossAx val="29751552"/>
        <c:crosses val="autoZero"/>
        <c:auto val="1"/>
        <c:lblAlgn val="ctr"/>
        <c:lblOffset val="100"/>
        <c:noMultiLvlLbl val="0"/>
      </c:catAx>
      <c:valAx>
        <c:axId val="29751552"/>
        <c:scaling>
          <c:orientation val="minMax"/>
          <c:max val="1.2"/>
        </c:scaling>
        <c:delete val="0"/>
        <c:axPos val="l"/>
        <c:majorGridlines/>
        <c:numFmt formatCode="General" sourceLinked="1"/>
        <c:majorTickMark val="none"/>
        <c:minorTickMark val="none"/>
        <c:tickLblPos val="nextTo"/>
        <c:crossAx val="29750016"/>
        <c:crosses val="autoZero"/>
        <c:crossBetween val="between"/>
      </c:valAx>
    </c:plotArea>
    <c:legend>
      <c:legendPos val="b"/>
      <c:layout/>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2/22/2012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Thưa quý thầy cô trong hội đồng cùng toàn thể các bạn!</a:t>
            </a:r>
          </a:p>
          <a:p>
            <a:r>
              <a:rPr lang="en-US" sz="1200" kern="1200" smtClean="0">
                <a:solidFill>
                  <a:schemeClr val="tx1"/>
                </a:solidFill>
                <a:effectLst/>
                <a:latin typeface="+mn-lt"/>
                <a:ea typeface="+mn-ea"/>
                <a:cs typeface="+mn-cs"/>
              </a:rPr>
              <a:t>Hôm nay, nhóm em xin trình bày đề tài khóa luận “Ứng dụng hỗ trợ khách du lịch trên Anroid”</a:t>
            </a:r>
          </a:p>
          <a:p>
            <a:r>
              <a:rPr lang="en-US" sz="1200" kern="1200" smtClean="0">
                <a:solidFill>
                  <a:schemeClr val="tx1"/>
                </a:solidFill>
                <a:effectLst/>
                <a:latin typeface="+mn-lt"/>
                <a:ea typeface="+mn-ea"/>
                <a:cs typeface="+mn-cs"/>
              </a:rPr>
              <a:t>Đề tài này được thầy Huỳnh Hữu Việt hướng dẫn và nhóm thực hiện gồm 2 SV: Minh Hiếu, Trọng Hiếu.</a:t>
            </a:r>
          </a:p>
        </p:txBody>
      </p:sp>
      <p:sp>
        <p:nvSpPr>
          <p:cNvPr id="4" name="Slide Number Placeholder 3"/>
          <p:cNvSpPr>
            <a:spLocks noGrp="1"/>
          </p:cNvSpPr>
          <p:nvPr>
            <p:ph type="sldNum" sz="quarter" idx="10"/>
          </p:nvPr>
        </p:nvSpPr>
        <p:spPr/>
        <p:txBody>
          <a:bodyPr/>
          <a:lstStyle/>
          <a:p>
            <a:fld id="{822132F6-B34F-448F-8B73-DEEE97952891}" type="slidenum">
              <a:rPr lang="en-US" smtClean="0"/>
              <a:t>1</a:t>
            </a:fld>
            <a:endParaRPr lang="en-US"/>
          </a:p>
        </p:txBody>
      </p:sp>
    </p:spTree>
    <p:extLst>
      <p:ext uri="{BB962C8B-B14F-4D97-AF65-F5344CB8AC3E}">
        <p14:creationId xmlns:p14="http://schemas.microsoft.com/office/powerpoint/2010/main" val="168295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VD không gian khuyến nghị 3 chiều (users, items, time), ta có khối lập phương chứa các chỉ số đánh giá. </a:t>
            </a:r>
          </a:p>
          <a:p>
            <a:pPr lvl="0"/>
            <a:r>
              <a:rPr lang="en-US" sz="1200" kern="1200" smtClean="0">
                <a:solidFill>
                  <a:schemeClr val="tx1"/>
                </a:solidFill>
                <a:effectLst/>
                <a:latin typeface="+mn-lt"/>
                <a:ea typeface="+mn-ea"/>
                <a:cs typeface="+mn-cs"/>
              </a:rPr>
              <a:t>Giải thích R(101,7,1)</a:t>
            </a:r>
          </a:p>
          <a:p>
            <a:pPr lvl="0"/>
            <a:r>
              <a:rPr lang="en-US" sz="1200" kern="1200" smtClean="0">
                <a:solidFill>
                  <a:schemeClr val="tx1"/>
                </a:solidFill>
                <a:effectLst/>
                <a:latin typeface="+mn-lt"/>
                <a:ea typeface="+mn-ea"/>
                <a:cs typeface="+mn-cs"/>
              </a:rPr>
              <a:t>Có những ô còn trống (do người dùng chưa đánh giá trong điều kiện thời gian đó) cần được dự đoán.</a:t>
            </a:r>
          </a:p>
          <a:p>
            <a:r>
              <a:rPr lang="en-US" sz="1200" kern="1200" smtClean="0">
                <a:solidFill>
                  <a:schemeClr val="tx1"/>
                </a:solidFill>
                <a:effectLst/>
                <a:latin typeface="+mn-lt"/>
                <a:ea typeface="+mn-ea"/>
                <a:cs typeface="+mn-cs"/>
                <a:sym typeface="Wingdings"/>
              </a:rPr>
              <a:t></a:t>
            </a:r>
            <a:r>
              <a:rPr lang="en-US" sz="1200" kern="1200" smtClean="0">
                <a:solidFill>
                  <a:schemeClr val="tx1"/>
                </a:solidFill>
                <a:effectLst/>
                <a:latin typeface="+mn-lt"/>
                <a:ea typeface="+mn-ea"/>
                <a:cs typeface="+mn-cs"/>
              </a:rPr>
              <a:t> Và thuật toán khuyến nghị nhóm xây dựng là khuyến nghị trong không gian nhiều chiều sẽ được trình bày ở phần tiếp theo.</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11</a:t>
            </a:fld>
            <a:endParaRPr lang="en-US"/>
          </a:p>
        </p:txBody>
      </p:sp>
    </p:spTree>
    <p:extLst>
      <p:ext uri="{BB962C8B-B14F-4D97-AF65-F5344CB8AC3E}">
        <p14:creationId xmlns:p14="http://schemas.microsoft.com/office/powerpoint/2010/main" val="404242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Với PP nhiều chiều, người ta chia làm 3 loại:</a:t>
            </a:r>
          </a:p>
          <a:p>
            <a:r>
              <a:rPr lang="en-US" sz="1200" kern="1200" smtClean="0">
                <a:solidFill>
                  <a:schemeClr val="tx1"/>
                </a:solidFill>
                <a:effectLst/>
                <a:latin typeface="+mn-lt"/>
                <a:ea typeface="+mn-ea"/>
                <a:cs typeface="+mn-cs"/>
              </a:rPr>
              <a:t>(a): chọn lọc không gian dữ liệu tương ứng với điều kiện ngữ cảnh được chọn, khi đó ta được ma trận 2 chiều (Users x Items) chứa những chỉ số dự đoán ứng với điều kiện ngữ cảnh trên. Bài toán trở về 2 chiều.</a:t>
            </a:r>
          </a:p>
          <a:p>
            <a:r>
              <a:rPr lang="en-US" sz="1200" kern="1200" smtClean="0">
                <a:solidFill>
                  <a:schemeClr val="tx1"/>
                </a:solidFill>
                <a:effectLst/>
                <a:latin typeface="+mn-lt"/>
                <a:ea typeface="+mn-ea"/>
                <a:cs typeface="+mn-cs"/>
              </a:rPr>
              <a:t>(b): phớt lờ những điều kiện ngữ cảnh ban đầu, xem như không gian khuyến nghị ở đây là 2 chiều. Sau khi gợi ý các đối tượng, lọc ra những đối tượng phù hợp với điều kiện ngữ cảnh được xem xét.</a:t>
            </a:r>
          </a:p>
          <a:p>
            <a:r>
              <a:rPr lang="en-US" sz="1200" kern="1200" smtClean="0">
                <a:solidFill>
                  <a:schemeClr val="tx1"/>
                </a:solidFill>
                <a:effectLst/>
                <a:latin typeface="+mn-lt"/>
                <a:ea typeface="+mn-ea"/>
                <a:cs typeface="+mn-cs"/>
              </a:rPr>
              <a:t>(c): xây dựng những mô hình dự đoán sử dụng các điều kiện ngữ cảnh ngay lúc dự đoán chỉ số đánh giá. Chứ điều kiện ngữ cảnh ở đây không chỉ dùng ở các bước lọc như (a) và (b).</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13</a:t>
            </a:fld>
            <a:endParaRPr lang="en-US"/>
          </a:p>
        </p:txBody>
      </p:sp>
    </p:spTree>
    <p:extLst>
      <p:ext uri="{BB962C8B-B14F-4D97-AF65-F5344CB8AC3E}">
        <p14:creationId xmlns:p14="http://schemas.microsoft.com/office/powerpoint/2010/main" val="263374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14</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Ví</a:t>
            </a:r>
            <a:r>
              <a:rPr lang="en-US" baseline="0" smtClean="0"/>
              <a:t> dụ trường hợp đơn giản ta bổ sung thêm chiều thời gian vào 2 chiều cơ bản (du khách, điểm du lịch), chỉ có 2 giá trị là Thời gian trong tuần hoặc cuối tuần.</a:t>
            </a:r>
          </a:p>
          <a:p>
            <a:endParaRPr lang="en-US" baseline="0" smtClean="0"/>
          </a:p>
          <a:p>
            <a:r>
              <a:rPr lang="en-US" baseline="0" smtClean="0"/>
              <a:t>Từ đó ta chia ra được 2 phân khúc dữ liệu tương ứng là: Trong tuần và cuối tuần.</a:t>
            </a:r>
          </a:p>
        </p:txBody>
      </p:sp>
      <p:sp>
        <p:nvSpPr>
          <p:cNvPr id="4" name="Slide Number Placeholder 3"/>
          <p:cNvSpPr>
            <a:spLocks noGrp="1"/>
          </p:cNvSpPr>
          <p:nvPr>
            <p:ph type="sldNum" sz="quarter" idx="10"/>
          </p:nvPr>
        </p:nvSpPr>
        <p:spPr/>
        <p:txBody>
          <a:bodyPr/>
          <a:lstStyle/>
          <a:p>
            <a:fld id="{822132F6-B34F-448F-8B73-DEEE97952891}" type="slidenum">
              <a:rPr lang="en-US" smtClean="0"/>
              <a:t>15</a:t>
            </a:fld>
            <a:endParaRPr lang="en-US"/>
          </a:p>
        </p:txBody>
      </p:sp>
    </p:spTree>
    <p:extLst>
      <p:ext uri="{BB962C8B-B14F-4D97-AF65-F5344CB8AC3E}">
        <p14:creationId xmlns:p14="http://schemas.microsoft.com/office/powerpoint/2010/main" val="3780932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Tổng</a:t>
            </a:r>
            <a:r>
              <a:rPr lang="en-US" baseline="0" smtClean="0"/>
              <a:t> quát hơn với các ngữ cảnh: Thời gian, bạn đồng hành, kinh phí, thời tiết; ta sẽ có các phân khúc dữ liệu như: …</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16</a:t>
            </a:fld>
            <a:endParaRPr lang="en-US"/>
          </a:p>
        </p:txBody>
      </p:sp>
    </p:spTree>
    <p:extLst>
      <p:ext uri="{BB962C8B-B14F-4D97-AF65-F5344CB8AC3E}">
        <p14:creationId xmlns:p14="http://schemas.microsoft.com/office/powerpoint/2010/main" val="112423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Bước</a:t>
            </a:r>
            <a:r>
              <a:rPr lang="en-US" baseline="0" smtClean="0"/>
              <a:t> tiếp theo ta cần lựa chọn những phân khúc dữ liệu vượt trội so với tập dữ liệu toàn cục.</a:t>
            </a:r>
          </a:p>
          <a:p>
            <a:endParaRPr lang="en-US" baseline="0" smtClean="0"/>
          </a:p>
          <a:p>
            <a:r>
              <a:rPr lang="en-US" baseline="0" smtClean="0"/>
              <a:t>Ví dụ với phân khúc sáng, cuối tuần, bạn bè, trời nắng ta có ma trận đánh giá như trên.</a:t>
            </a:r>
          </a:p>
          <a:p>
            <a:r>
              <a:rPr lang="en-US" baseline="0" smtClean="0"/>
              <a:t>Để đánh giá thuật toán chúng tôi dùng kỹ thuật cross validation chia tập dữ liệu trên thành những bộ gồm tập dữ liệu huấn luyện và tập dữ liệu kiểm thử.</a:t>
            </a:r>
          </a:p>
          <a:p>
            <a:endParaRPr lang="en-US" baseline="0" smtClean="0"/>
          </a:p>
          <a:p>
            <a:r>
              <a:rPr lang="en-US" baseline="0" smtClean="0"/>
              <a:t>Ví dụ với tập kiểm thử gồm 2 điểm (u2, i1) và (u6, i4) thi tập dữ liệu đánh giá bao gồm các điểm còn lại.</a:t>
            </a:r>
          </a:p>
          <a:p>
            <a:endParaRPr lang="en-US" baseline="0" smtClean="0"/>
          </a:p>
          <a:p>
            <a:r>
              <a:rPr lang="en-US" baseline="0" smtClean="0"/>
              <a:t>Sau đó tiến hành dự đoán giá trị của 2 điểm trên dựa vào dữ liệu tập huấn luyện. Cuối cùng chúng tôi sử dụng độ sai lệch tuyệt đối trung bình để đánh giá giá độ sai lệch của thuật toán …</a:t>
            </a:r>
          </a:p>
        </p:txBody>
      </p:sp>
      <p:sp>
        <p:nvSpPr>
          <p:cNvPr id="4" name="Slide Number Placeholder 3"/>
          <p:cNvSpPr>
            <a:spLocks noGrp="1"/>
          </p:cNvSpPr>
          <p:nvPr>
            <p:ph type="sldNum" sz="quarter" idx="10"/>
          </p:nvPr>
        </p:nvSpPr>
        <p:spPr/>
        <p:txBody>
          <a:bodyPr/>
          <a:lstStyle/>
          <a:p>
            <a:fld id="{822132F6-B34F-448F-8B73-DEEE97952891}" type="slidenum">
              <a:rPr lang="en-US" smtClean="0"/>
              <a:t>17</a:t>
            </a:fld>
            <a:endParaRPr lang="en-US"/>
          </a:p>
        </p:txBody>
      </p:sp>
    </p:spTree>
    <p:extLst>
      <p:ext uri="{BB962C8B-B14F-4D97-AF65-F5344CB8AC3E}">
        <p14:creationId xmlns:p14="http://schemas.microsoft.com/office/powerpoint/2010/main" val="405993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để so sánh với dữ liệu toàn cục (ma trận đánh giá có nhiều dữ liệu, ít ô trống hơn dữ liệu cục bộ), chúng tôi cũng tiến hành đánh giá với cùng bộ dữ liệu kiểm thử như trên phân khúc cần so sánh.</a:t>
            </a:r>
          </a:p>
          <a:p>
            <a:endParaRPr lang="en-US" baseline="0" smtClean="0"/>
          </a:p>
          <a:p>
            <a:r>
              <a:rPr lang="en-US" baseline="0" smtClean="0"/>
              <a:t>Cuối cùng ta cũng tính được độ sai lệch tuyệt đối trung bình của thuật toán trên dữ liệu toàn cục này.</a:t>
            </a:r>
          </a:p>
          <a:p>
            <a:endParaRPr lang="en-US" baseline="0" smtClean="0"/>
          </a:p>
          <a:p>
            <a:r>
              <a:rPr lang="en-US" baseline="0" smtClean="0"/>
              <a:t>Như ta có thể thấy trong ví dụ này thì phân khúc dữ liệu sáng, cuối tuần, bạn bè, trời nắng có kết quả tốt hơn so với dữ liệu toàn cục.</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18</a:t>
            </a:fld>
            <a:endParaRPr lang="en-US"/>
          </a:p>
        </p:txBody>
      </p:sp>
    </p:spTree>
    <p:extLst>
      <p:ext uri="{BB962C8B-B14F-4D97-AF65-F5344CB8AC3E}">
        <p14:creationId xmlns:p14="http://schemas.microsoft.com/office/powerpoint/2010/main" val="1886406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Phương</a:t>
            </a:r>
            <a:r>
              <a:rPr lang="en-US" baseline="0" smtClean="0"/>
              <a:t> pháp thu giảm số chiều được thực hiện như sau:</a:t>
            </a:r>
          </a:p>
          <a:p>
            <a:endParaRPr lang="en-US" baseline="0" smtClean="0"/>
          </a:p>
          <a:p>
            <a:r>
              <a:rPr lang="en-US" baseline="0" smtClean="0"/>
              <a:t>Pha thứ nhất (chạy offline) sẽ chọn lọc ra những phân khúc dữ liệu dữ liệu vượt trội hơn so với dữ liệu toàn cục như đã trình bày ở trên.</a:t>
            </a:r>
          </a:p>
          <a:p>
            <a:endParaRPr lang="en-US" baseline="0" smtClean="0"/>
          </a:p>
          <a:p>
            <a:r>
              <a:rPr lang="en-US" baseline="0" smtClean="0"/>
              <a:t>Lưu ý thêm có thể có những phân khúc dữ liệu có ngữ cảnh bao gồm những ngữ cảnh của phân khúc khác. Ta sẽ loại bỏ phân khúc con nếu tồn tại phân khúc cha có độ lệch thấp hơn,</a:t>
            </a:r>
          </a:p>
        </p:txBody>
      </p:sp>
      <p:sp>
        <p:nvSpPr>
          <p:cNvPr id="4" name="Slide Number Placeholder 3"/>
          <p:cNvSpPr>
            <a:spLocks noGrp="1"/>
          </p:cNvSpPr>
          <p:nvPr>
            <p:ph type="sldNum" sz="quarter" idx="10"/>
          </p:nvPr>
        </p:nvSpPr>
        <p:spPr/>
        <p:txBody>
          <a:bodyPr/>
          <a:lstStyle/>
          <a:p>
            <a:fld id="{822132F6-B34F-448F-8B73-DEEE97952891}" type="slidenum">
              <a:rPr lang="en-US" smtClean="0"/>
              <a:t>19</a:t>
            </a:fld>
            <a:endParaRPr lang="en-US"/>
          </a:p>
        </p:txBody>
      </p:sp>
    </p:spTree>
    <p:extLst>
      <p:ext uri="{BB962C8B-B14F-4D97-AF65-F5344CB8AC3E}">
        <p14:creationId xmlns:p14="http://schemas.microsoft.com/office/powerpoint/2010/main" val="43081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Gọi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là giá trị cần dự đoán, đầu tiên ta duyệt qua các phân khúc dữ liệu ứng viên </a:t>
                </a:r>
                <a14:m>
                  <m:oMath xmlns:m="http://schemas.openxmlformats.org/officeDocument/2006/math">
                    <m:acc>
                      <m:accPr>
                        <m:chr m:val="̅"/>
                        <m:ctrlPr>
                          <a:rPr lang="en-US" sz="1200" i="1" kern="1200">
                            <a:solidFill>
                              <a:schemeClr val="tx1"/>
                            </a:solidFill>
                            <a:effectLst/>
                            <a:latin typeface="Cambria Math"/>
                            <a:ea typeface="+mn-ea"/>
                            <a:cs typeface="+mn-cs"/>
                          </a:rPr>
                        </m:ctrlPr>
                      </m:accPr>
                      <m:e>
                        <m:r>
                          <a:rPr lang="en-US" sz="1200" i="1" kern="1200">
                            <a:solidFill>
                              <a:schemeClr val="tx1"/>
                            </a:solidFill>
                            <a:effectLst/>
                            <a:latin typeface="Cambria Math"/>
                            <a:ea typeface="+mn-ea"/>
                            <a:cs typeface="+mn-cs"/>
                          </a:rPr>
                          <m:t>𝑆𝐸𝐺𝑀</m:t>
                        </m:r>
                        <m:r>
                          <a:rPr lang="en-US" sz="1200" kern="1200">
                            <a:solidFill>
                              <a:schemeClr val="tx1"/>
                            </a:solidFill>
                            <a:effectLst/>
                            <a:latin typeface="Cambria Math"/>
                            <a:ea typeface="+mn-ea"/>
                            <a:cs typeface="+mn-cs"/>
                          </a:rPr>
                          <m:t>(</m:t>
                        </m:r>
                        <m:r>
                          <a:rPr lang="en-US" sz="1200" i="1" kern="1200">
                            <a:solidFill>
                              <a:schemeClr val="tx1"/>
                            </a:solidFill>
                            <a:effectLst/>
                            <a:latin typeface="Cambria Math"/>
                            <a:ea typeface="+mn-ea"/>
                            <a:cs typeface="+mn-cs"/>
                          </a:rPr>
                          <m:t>𝑇</m:t>
                        </m:r>
                        <m:r>
                          <a:rPr lang="en-US" sz="1200" kern="1200">
                            <a:solidFill>
                              <a:schemeClr val="tx1"/>
                            </a:solidFill>
                            <a:effectLst/>
                            <a:latin typeface="Cambria Math"/>
                            <a:ea typeface="+mn-ea"/>
                            <a:cs typeface="+mn-cs"/>
                          </a:rPr>
                          <m:t>)</m:t>
                        </m:r>
                      </m:e>
                    </m:acc>
                    <m:r>
                      <a:rPr lang="en-US" sz="1200"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𝑆</m:t>
                        </m:r>
                      </m:e>
                      <m:sub>
                        <m:r>
                          <a:rPr lang="en-US" sz="1200" kern="1200">
                            <a:solidFill>
                              <a:schemeClr val="tx1"/>
                            </a:solidFill>
                            <a:effectLst/>
                            <a:latin typeface="Cambria Math"/>
                            <a:ea typeface="+mn-ea"/>
                            <a:cs typeface="+mn-cs"/>
                          </a:rPr>
                          <m:t>1</m:t>
                        </m:r>
                      </m:sub>
                    </m:sSub>
                    <m:r>
                      <a:rPr lang="en-US" sz="1200" kern="1200">
                        <a:solidFill>
                          <a:schemeClr val="tx1"/>
                        </a:solidFill>
                        <a:effectLst/>
                        <a:latin typeface="Cambria Math"/>
                        <a:ea typeface="+mn-ea"/>
                        <a:cs typeface="+mn-cs"/>
                      </a:rPr>
                      <m:t>, </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𝑆</m:t>
                        </m:r>
                      </m:e>
                      <m:sub>
                        <m:r>
                          <a:rPr lang="en-US" sz="1200" kern="1200">
                            <a:solidFill>
                              <a:schemeClr val="tx1"/>
                            </a:solidFill>
                            <a:effectLst/>
                            <a:latin typeface="Cambria Math"/>
                            <a:ea typeface="+mn-ea"/>
                            <a:cs typeface="+mn-cs"/>
                          </a:rPr>
                          <m:t>2</m:t>
                        </m:r>
                      </m:sub>
                    </m:sSub>
                    <m:r>
                      <a:rPr lang="en-US" sz="1200" kern="1200">
                        <a:solidFill>
                          <a:schemeClr val="tx1"/>
                        </a:solidFill>
                        <a:effectLst/>
                        <a:latin typeface="Cambria Math"/>
                        <a:ea typeface="+mn-ea"/>
                        <a:cs typeface="+mn-cs"/>
                      </a:rPr>
                      <m:t>, …</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𝑆</m:t>
                        </m:r>
                      </m:e>
                      <m:sub>
                        <m:r>
                          <a:rPr lang="en-US" sz="1200" i="1" kern="1200">
                            <a:solidFill>
                              <a:schemeClr val="tx1"/>
                            </a:solidFill>
                            <a:effectLst/>
                            <a:latin typeface="Cambria Math"/>
                            <a:ea typeface="+mn-ea"/>
                            <a:cs typeface="+mn-cs"/>
                          </a:rPr>
                          <m:t>𝑘</m:t>
                        </m:r>
                      </m:sub>
                    </m:sSub>
                    <m:r>
                      <a:rPr lang="en-US" sz="1200"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theo thứ tự giảm dần độ hiệu quả, sau đó chọn ra phân khúc dữ liệu đầu tiên mà d thuộc về (theo ngữ cảnh). Nếu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không nằm trong bất cứ phân khúc dữ liệu ứng viên nào, ta sẽ sử dụng thuật toán </a:t>
                </a:r>
                <a:r>
                  <a:rPr lang="en-US" sz="1200" i="1" kern="1200">
                    <a:solidFill>
                      <a:schemeClr val="tx1"/>
                    </a:solidFill>
                    <a:effectLst/>
                    <a:latin typeface="+mn-lt"/>
                    <a:ea typeface="+mn-ea"/>
                    <a:cs typeface="+mn-cs"/>
                  </a:rPr>
                  <a:t>A</a:t>
                </a:r>
                <a:r>
                  <a:rPr lang="en-US" sz="1200" kern="1200">
                    <a:solidFill>
                      <a:schemeClr val="tx1"/>
                    </a:solidFill>
                    <a:effectLst/>
                    <a:latin typeface="+mn-lt"/>
                    <a:ea typeface="+mn-ea"/>
                    <a:cs typeface="+mn-cs"/>
                  </a:rPr>
                  <a:t> trên dữ liệu toàn cục </a:t>
                </a:r>
                <a:r>
                  <a:rPr lang="en-US" sz="1200" i="1" kern="1200">
                    <a:solidFill>
                      <a:schemeClr val="tx1"/>
                    </a:solidFill>
                    <a:effectLst/>
                    <a:latin typeface="+mn-lt"/>
                    <a:ea typeface="+mn-ea"/>
                    <a:cs typeface="+mn-cs"/>
                  </a:rPr>
                  <a:t>T</a:t>
                </a:r>
                <a:r>
                  <a:rPr lang="en-US" sz="1200" kern="1200">
                    <a:solidFill>
                      <a:schemeClr val="tx1"/>
                    </a:solidFill>
                    <a:effectLst/>
                    <a:latin typeface="+mn-lt"/>
                    <a:ea typeface="+mn-ea"/>
                    <a:cs typeface="+mn-cs"/>
                  </a:rPr>
                  <a:t> để dự đoán đánh giá cho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A,T</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Ngược lại nếu tìm được phân khúc dữ liệu </a:t>
                </a:r>
                <a:r>
                  <a:rPr lang="en-US" sz="1200" i="1" kern="1200">
                    <a:solidFill>
                      <a:schemeClr val="tx1"/>
                    </a:solidFill>
                    <a:effectLst/>
                    <a:latin typeface="+mn-lt"/>
                    <a:ea typeface="+mn-ea"/>
                    <a:cs typeface="+mn-cs"/>
                  </a:rPr>
                  <a:t>S</a:t>
                </a:r>
                <a:r>
                  <a:rPr lang="en-US" sz="1200" i="1" kern="1200" baseline="-25000">
                    <a:solidFill>
                      <a:schemeClr val="tx1"/>
                    </a:solidFill>
                    <a:effectLst/>
                    <a:latin typeface="+mn-lt"/>
                    <a:ea typeface="+mn-ea"/>
                    <a:cs typeface="+mn-cs"/>
                  </a:rPr>
                  <a:t>j</a:t>
                </a:r>
                <a:r>
                  <a:rPr lang="en-US" sz="1200" kern="1200">
                    <a:solidFill>
                      <a:schemeClr val="tx1"/>
                    </a:solidFill>
                    <a:effectLst/>
                    <a:latin typeface="+mn-lt"/>
                    <a:ea typeface="+mn-ea"/>
                    <a:cs typeface="+mn-cs"/>
                  </a:rPr>
                  <a:t> phù hợp thì kết quả trả về sẽ là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A,Sj</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a:t>
                </a:r>
                <a:endParaRPr lang="en-US" baseline="0" smtClean="0"/>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Gọi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là giá trị cần dự đoán, đầu tiên ta duyệt qua các phân khúc dữ liệu ứng viên </a:t>
                </a:r>
                <a:r>
                  <a:rPr lang="en-US" sz="1200" i="0" kern="1200">
                    <a:solidFill>
                      <a:schemeClr val="tx1"/>
                    </a:solidFill>
                    <a:effectLst/>
                    <a:latin typeface="+mn-lt"/>
                    <a:ea typeface="+mn-ea"/>
                    <a:cs typeface="+mn-cs"/>
                  </a:rPr>
                  <a:t>(𝑆𝐸𝐺𝑀(𝑇)) ̅={𝑆_1, 𝑆_2, …𝑆_𝑘}</a:t>
                </a:r>
                <a:r>
                  <a:rPr lang="en-US" sz="1200" kern="1200">
                    <a:solidFill>
                      <a:schemeClr val="tx1"/>
                    </a:solidFill>
                    <a:effectLst/>
                    <a:latin typeface="+mn-lt"/>
                    <a:ea typeface="+mn-ea"/>
                    <a:cs typeface="+mn-cs"/>
                  </a:rPr>
                  <a:t> theo thứ tự giảm dần độ hiệu quả, sau đó chọn ra phân khúc dữ liệu đầu tiên mà d thuộc về (theo ngữ cảnh). Nếu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không nằm trong bất cứ phân khúc dữ liệu ứng viên nào, ta sẽ sử dụng thuật toán </a:t>
                </a:r>
                <a:r>
                  <a:rPr lang="en-US" sz="1200" i="1" kern="1200">
                    <a:solidFill>
                      <a:schemeClr val="tx1"/>
                    </a:solidFill>
                    <a:effectLst/>
                    <a:latin typeface="+mn-lt"/>
                    <a:ea typeface="+mn-ea"/>
                    <a:cs typeface="+mn-cs"/>
                  </a:rPr>
                  <a:t>A</a:t>
                </a:r>
                <a:r>
                  <a:rPr lang="en-US" sz="1200" kern="1200">
                    <a:solidFill>
                      <a:schemeClr val="tx1"/>
                    </a:solidFill>
                    <a:effectLst/>
                    <a:latin typeface="+mn-lt"/>
                    <a:ea typeface="+mn-ea"/>
                    <a:cs typeface="+mn-cs"/>
                  </a:rPr>
                  <a:t> trên dữ liệu toàn cục </a:t>
                </a:r>
                <a:r>
                  <a:rPr lang="en-US" sz="1200" i="1" kern="1200">
                    <a:solidFill>
                      <a:schemeClr val="tx1"/>
                    </a:solidFill>
                    <a:effectLst/>
                    <a:latin typeface="+mn-lt"/>
                    <a:ea typeface="+mn-ea"/>
                    <a:cs typeface="+mn-cs"/>
                  </a:rPr>
                  <a:t>T</a:t>
                </a:r>
                <a:r>
                  <a:rPr lang="en-US" sz="1200" kern="1200">
                    <a:solidFill>
                      <a:schemeClr val="tx1"/>
                    </a:solidFill>
                    <a:effectLst/>
                    <a:latin typeface="+mn-lt"/>
                    <a:ea typeface="+mn-ea"/>
                    <a:cs typeface="+mn-cs"/>
                  </a:rPr>
                  <a:t> để dự đoán đánh giá cho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A,T</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Ngược lại nếu tìm được phân khúc dữ liệu </a:t>
                </a:r>
                <a:r>
                  <a:rPr lang="en-US" sz="1200" i="1" kern="1200">
                    <a:solidFill>
                      <a:schemeClr val="tx1"/>
                    </a:solidFill>
                    <a:effectLst/>
                    <a:latin typeface="+mn-lt"/>
                    <a:ea typeface="+mn-ea"/>
                    <a:cs typeface="+mn-cs"/>
                  </a:rPr>
                  <a:t>S</a:t>
                </a:r>
                <a:r>
                  <a:rPr lang="en-US" sz="1200" i="1" kern="1200" baseline="-25000">
                    <a:solidFill>
                      <a:schemeClr val="tx1"/>
                    </a:solidFill>
                    <a:effectLst/>
                    <a:latin typeface="+mn-lt"/>
                    <a:ea typeface="+mn-ea"/>
                    <a:cs typeface="+mn-cs"/>
                  </a:rPr>
                  <a:t>j</a:t>
                </a:r>
                <a:r>
                  <a:rPr lang="en-US" sz="1200" kern="1200">
                    <a:solidFill>
                      <a:schemeClr val="tx1"/>
                    </a:solidFill>
                    <a:effectLst/>
                    <a:latin typeface="+mn-lt"/>
                    <a:ea typeface="+mn-ea"/>
                    <a:cs typeface="+mn-cs"/>
                  </a:rPr>
                  <a:t> phù hợp thì kết quả trả về sẽ là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A,Sj</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a:t>
                </a:r>
                <a:endParaRPr lang="en-US" baseline="0" smtClean="0"/>
              </a:p>
            </p:txBody>
          </p:sp>
        </mc:Fallback>
      </mc:AlternateContent>
      <p:sp>
        <p:nvSpPr>
          <p:cNvPr id="4" name="Slide Number Placeholder 3"/>
          <p:cNvSpPr>
            <a:spLocks noGrp="1"/>
          </p:cNvSpPr>
          <p:nvPr>
            <p:ph type="sldNum" sz="quarter" idx="10"/>
          </p:nvPr>
        </p:nvSpPr>
        <p:spPr/>
        <p:txBody>
          <a:bodyPr/>
          <a:lstStyle/>
          <a:p>
            <a:fld id="{822132F6-B34F-448F-8B73-DEEE97952891}" type="slidenum">
              <a:rPr lang="en-US" smtClean="0"/>
              <a:t>20</a:t>
            </a:fld>
            <a:endParaRPr lang="en-US"/>
          </a:p>
        </p:txBody>
      </p:sp>
    </p:spTree>
    <p:extLst>
      <p:ext uri="{BB962C8B-B14F-4D97-AF65-F5344CB8AC3E}">
        <p14:creationId xmlns:p14="http://schemas.microsoft.com/office/powerpoint/2010/main" val="2185519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Quay trở</a:t>
            </a:r>
            <a:r>
              <a:rPr lang="en-US" baseline="0" smtClean="0"/>
              <a:t> lại bài toán dự đoán trên ma trận 2 chiều người dùng và đối tượng. Như đã trình bày ở phần khảo sát nhóm tác giả quyết định lựa chọn kỹ thuật đánh giá độ tương đồng dựa trên mô hình, cụ thể ở đây là mô hình hồi qui tuyến tính để đưa ra công thức ước đoán gần đúng đánh giá của người dùng cho một đối tượng dựa trên đánh giá tương đồng giữa các đánh giá trước đó của các người dùng.</a:t>
            </a:r>
          </a:p>
          <a:p>
            <a:endParaRPr lang="en-US" baseline="0" smtClean="0"/>
          </a:p>
          <a:p>
            <a:r>
              <a:rPr lang="en-US" baseline="0" smtClean="0"/>
              <a:t>Ý tưởng chính của thuật toán là để tính được giá trị đánh giá của một người dùng a cho đối tượng i, ta sẽ dựa trên tập những đối tượng Ia mà người dùng đó để đánh giá. Ứng với mỗi j thuộc Ia ta cần tính fj,i là hàm dự đoán đánh giá cho đối tượng I dựa trên những đánh giá trc đó cho đối tượng j; và wj,i là trọng số biết được nhờ việc huấn luyện dữ liệu.</a:t>
            </a:r>
          </a:p>
          <a:p>
            <a:endParaRPr lang="en-US" baseline="0" smtClean="0"/>
          </a:p>
          <a:p>
            <a:r>
              <a:rPr lang="en-US" baseline="0" smtClean="0"/>
              <a:t>Hàm fj,i là hàm hồi qui tuyến tính …</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21</a:t>
            </a:fld>
            <a:endParaRPr lang="en-US"/>
          </a:p>
        </p:txBody>
      </p:sp>
    </p:spTree>
    <p:extLst>
      <p:ext uri="{BB962C8B-B14F-4D97-AF65-F5344CB8AC3E}">
        <p14:creationId xmlns:p14="http://schemas.microsoft.com/office/powerpoint/2010/main" val="302935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22</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mô hình tổng quan (1 phút)</a:t>
            </a:r>
          </a:p>
          <a:p>
            <a:r>
              <a:rPr lang="en-US" sz="1200" kern="1200" smtClean="0">
                <a:solidFill>
                  <a:schemeClr val="tx1"/>
                </a:solidFill>
                <a:effectLst/>
                <a:latin typeface="+mn-lt"/>
                <a:ea typeface="+mn-ea"/>
                <a:cs typeface="+mn-cs"/>
              </a:rPr>
              <a:t>Hệ thống gồm các thành phần sau: trình bày sơ mỗi phần có vai trò gì, làm gì …</a:t>
            </a:r>
          </a:p>
          <a:p>
            <a:r>
              <a:rPr lang="en-US" sz="1200" kern="1200" smtClean="0">
                <a:solidFill>
                  <a:schemeClr val="tx1"/>
                </a:solidFill>
                <a:effectLst/>
                <a:latin typeface="+mn-lt"/>
                <a:ea typeface="+mn-ea"/>
                <a:cs typeface="+mn-cs"/>
              </a:rPr>
              <a:t>Hệ khuyến nghị: …</a:t>
            </a:r>
          </a:p>
          <a:p>
            <a:r>
              <a:rPr lang="en-US" sz="1200" kern="1200" smtClean="0">
                <a:solidFill>
                  <a:schemeClr val="tx1"/>
                </a:solidFill>
                <a:effectLst/>
                <a:latin typeface="+mn-lt"/>
                <a:ea typeface="+mn-ea"/>
                <a:cs typeface="+mn-cs"/>
              </a:rPr>
              <a:t>Cơ sở dữ liệu giao tác: </a:t>
            </a:r>
          </a:p>
          <a:p>
            <a:r>
              <a:rPr lang="en-US" sz="1200" kern="1200" smtClean="0">
                <a:solidFill>
                  <a:schemeClr val="tx1"/>
                </a:solidFill>
                <a:effectLst/>
                <a:latin typeface="+mn-lt"/>
                <a:ea typeface="+mn-ea"/>
                <a:cs typeface="+mn-cs"/>
              </a:rPr>
              <a:t>Kho dữ liệu:</a:t>
            </a:r>
          </a:p>
          <a:p>
            <a:r>
              <a:rPr lang="en-US" sz="1200" kern="1200" smtClean="0">
                <a:solidFill>
                  <a:schemeClr val="tx1"/>
                </a:solidFill>
                <a:effectLst/>
                <a:latin typeface="+mn-lt"/>
                <a:ea typeface="+mn-ea"/>
                <a:cs typeface="+mn-cs"/>
              </a:rPr>
              <a:t>OLAP cube:</a:t>
            </a:r>
          </a:p>
          <a:p>
            <a:r>
              <a:rPr lang="en-US" sz="1200" kern="1200" smtClean="0">
                <a:solidFill>
                  <a:schemeClr val="tx1"/>
                </a:solidFill>
                <a:effectLst/>
                <a:latin typeface="+mn-lt"/>
                <a:ea typeface="+mn-ea"/>
                <a:cs typeface="+mn-cs"/>
              </a:rPr>
              <a:t>Dịch vụ web WCF:</a:t>
            </a:r>
          </a:p>
          <a:p>
            <a:r>
              <a:rPr lang="en-US" sz="1200" kern="1200" smtClean="0">
                <a:solidFill>
                  <a:schemeClr val="tx1"/>
                </a:solidFill>
                <a:effectLst/>
                <a:latin typeface="+mn-lt"/>
                <a:ea typeface="+mn-ea"/>
                <a:cs typeface="+mn-cs"/>
              </a:rPr>
              <a:t>Điện thoại Android: …</a:t>
            </a:r>
          </a:p>
          <a:p>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23</a:t>
            </a:fld>
            <a:endParaRPr lang="en-US"/>
          </a:p>
        </p:txBody>
      </p:sp>
    </p:spTree>
    <p:extLst>
      <p:ext uri="{BB962C8B-B14F-4D97-AF65-F5344CB8AC3E}">
        <p14:creationId xmlns:p14="http://schemas.microsoft.com/office/powerpoint/2010/main" val="184883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25</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26</a:t>
            </a:fld>
            <a:endParaRPr lang="en-US"/>
          </a:p>
        </p:txBody>
      </p:sp>
    </p:spTree>
    <p:extLst>
      <p:ext uri="{BB962C8B-B14F-4D97-AF65-F5344CB8AC3E}">
        <p14:creationId xmlns:p14="http://schemas.microsoft.com/office/powerpoint/2010/main" val="1297146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Các con số thống kê trên cho thấy các chỉ số đánh giá không trải đều cho từng điều kiện ngữ cảnh khác nhau. Có những điều kiện ngữ cảnh được nhiều người dùng quan tâm chọn lựa, cũng có những điều kiện ngữ cảnh người dùng ít chọn đến khi muốn đi du lịch. Qua đó cho thấy rõ ràng những điều kiện ngữ cảnh có ảnh hưởng đến việc người dùng chọn lựa địa điểm du lịch, và đương nhiên cũng ảnh hưởng đến mức độ thích thú, chỉ số đánh giá dành cho địa điểm du lịch đó.</a:t>
            </a:r>
          </a:p>
        </p:txBody>
      </p:sp>
      <p:sp>
        <p:nvSpPr>
          <p:cNvPr id="4" name="Slide Number Placeholder 3"/>
          <p:cNvSpPr>
            <a:spLocks noGrp="1"/>
          </p:cNvSpPr>
          <p:nvPr>
            <p:ph type="sldNum" sz="quarter" idx="10"/>
          </p:nvPr>
        </p:nvSpPr>
        <p:spPr/>
        <p:txBody>
          <a:bodyPr/>
          <a:lstStyle/>
          <a:p>
            <a:fld id="{822132F6-B34F-448F-8B73-DEEE97952891}" type="slidenum">
              <a:rPr lang="en-US" smtClean="0"/>
              <a:t>27</a:t>
            </a:fld>
            <a:endParaRPr lang="en-US"/>
          </a:p>
        </p:txBody>
      </p:sp>
    </p:spTree>
    <p:extLst>
      <p:ext uri="{BB962C8B-B14F-4D97-AF65-F5344CB8AC3E}">
        <p14:creationId xmlns:p14="http://schemas.microsoft.com/office/powerpoint/2010/main" val="105296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3</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Nước ta có tiềm năng du lịch lớn, thu hút khách du lịch từ nhiều nơi trên thế giới.</a:t>
            </a:r>
          </a:p>
          <a:p>
            <a:pPr lvl="0"/>
            <a:r>
              <a:rPr lang="pt-BR" sz="1200" kern="1200" smtClean="0">
                <a:solidFill>
                  <a:schemeClr val="tx1"/>
                </a:solidFill>
                <a:effectLst/>
                <a:latin typeface="+mn-lt"/>
                <a:ea typeface="+mn-ea"/>
                <a:cs typeface="+mn-cs"/>
              </a:rPr>
              <a:t>Ngành du lịch những năm qua ngày càng phát triển mạnh đem lại các lợi ích to lớn về kinh tế - xã hội, đóng góp lớn vào GDP của đất nước.</a:t>
            </a:r>
            <a:endParaRPr lang="en-US" sz="1200" kern="1200" smtClean="0">
              <a:solidFill>
                <a:schemeClr val="tx1"/>
              </a:solidFill>
              <a:effectLst/>
              <a:latin typeface="+mn-lt"/>
              <a:ea typeface="+mn-ea"/>
              <a:cs typeface="+mn-cs"/>
            </a:endParaRPr>
          </a:p>
          <a:p>
            <a:pPr lvl="0"/>
            <a:r>
              <a:rPr lang="pt-BR" sz="1200" kern="1200" smtClean="0">
                <a:solidFill>
                  <a:schemeClr val="tx1"/>
                </a:solidFill>
                <a:effectLst/>
                <a:latin typeface="+mn-lt"/>
                <a:ea typeface="+mn-ea"/>
                <a:cs typeface="+mn-cs"/>
              </a:rPr>
              <a:t>Ngày nay CNTT phát triển mạnh, nhiều ứng dụng và dịch vụ ra đời nhằm quảng bá hình ảnh du lịch của đất nước. Thêm nữa, xu hướng điện thoại thông minh ngày càng được sử dụng phổ biến. Với lợi thế nhỏ gọn, tiện dụng và thông minh, điện thoại thông minh hỗ trợ rất nhiều cho con người trong các hoạt động hằng ngày.</a:t>
            </a:r>
            <a:endParaRPr lang="en-US"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Khách du lịch cần những thông tin, những lời gợi ý chính xác, nhanh chóng tùy theo điều kiện ngữ cảnh.</a:t>
            </a:r>
          </a:p>
          <a:p>
            <a:pPr lvl="0"/>
            <a:r>
              <a:rPr lang="pt-BR" sz="1200" kern="1200" smtClean="0">
                <a:solidFill>
                  <a:schemeClr val="tx1"/>
                </a:solidFill>
                <a:effectLst/>
                <a:latin typeface="+mn-lt"/>
                <a:ea typeface="+mn-ea"/>
                <a:cs typeface="+mn-cs"/>
              </a:rPr>
              <a:t>Vì vậy nhóm quyết định chọn đề tài </a:t>
            </a:r>
            <a:r>
              <a:rPr lang="pt-BR" sz="1200" i="1" kern="1200" smtClean="0">
                <a:solidFill>
                  <a:schemeClr val="tx1"/>
                </a:solidFill>
                <a:effectLst/>
                <a:latin typeface="+mn-lt"/>
                <a:ea typeface="+mn-ea"/>
                <a:cs typeface="+mn-cs"/>
              </a:rPr>
              <a:t>xây dựng hệ thống khuyến nghị theo ngữ cảnh để gợi ý các địa điểm du lịch cho du khách dùng điện thoại Android.</a:t>
            </a:r>
            <a:endParaRPr lang="en-US" sz="1200" kern="1200" smtClean="0">
              <a:solidFill>
                <a:schemeClr val="tx1"/>
              </a:solidFill>
              <a:effectLst/>
              <a:latin typeface="+mn-lt"/>
              <a:ea typeface="+mn-ea"/>
              <a:cs typeface="+mn-cs"/>
            </a:endParaRPr>
          </a:p>
          <a:p>
            <a:r>
              <a:rPr lang="pt-BR" sz="1200" i="1" kern="1200" smtClean="0">
                <a:solidFill>
                  <a:schemeClr val="tx1"/>
                </a:solidFill>
                <a:effectLst/>
                <a:latin typeface="+mn-lt"/>
                <a:ea typeface="+mn-ea"/>
                <a:cs typeface="+mn-cs"/>
              </a:rPr>
              <a:t>(pham vi địa lý là thành phố HCM)</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5</a:t>
            </a:fld>
            <a:endParaRPr lang="en-US"/>
          </a:p>
        </p:txBody>
      </p:sp>
    </p:spTree>
    <p:extLst>
      <p:ext uri="{BB962C8B-B14F-4D97-AF65-F5344CB8AC3E}">
        <p14:creationId xmlns:p14="http://schemas.microsoft.com/office/powerpoint/2010/main" val="222919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Trên màn hình là các bước chính để thực hiện đề tài:</a:t>
            </a:r>
          </a:p>
          <a:p>
            <a:endParaRPr lang="en-US"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 Khảo sát các PP khuyến nghị để lựa chọn hướng đi thích hợp.</a:t>
            </a:r>
          </a:p>
          <a:p>
            <a:pPr lvl="0"/>
            <a:r>
              <a:rPr lang="en-US" sz="1200" kern="1200" smtClean="0">
                <a:solidFill>
                  <a:schemeClr val="tx1"/>
                </a:solidFill>
                <a:effectLst/>
                <a:latin typeface="+mn-lt"/>
                <a:ea typeface="+mn-ea"/>
                <a:cs typeface="+mn-cs"/>
              </a:rPr>
              <a:t>- Khảo sát các kỹ thuật để triển khai hệ thống: cơ sở dữ liệu, dịch vụ web, nền tảng di động …</a:t>
            </a:r>
          </a:p>
          <a:p>
            <a:pPr lvl="0"/>
            <a:r>
              <a:rPr lang="en-US" sz="1200" kern="1200" smtClean="0">
                <a:solidFill>
                  <a:schemeClr val="tx1"/>
                </a:solidFill>
                <a:effectLst/>
                <a:latin typeface="+mn-lt"/>
                <a:ea typeface="+mn-ea"/>
                <a:cs typeface="+mn-cs"/>
              </a:rPr>
              <a:t>- Khảo sát thông tin ngữ cảnh để biết người dùng quan tâm điều kiện ngữ cảnh nào khi đi du lịch. Cũng như thông tin các điểm du lịch nổi bật trong Tp.HCM để xây dựng cơ sở dữ liệu.</a:t>
            </a:r>
          </a:p>
          <a:p>
            <a:pPr lvl="0"/>
            <a:r>
              <a:rPr lang="en-US" sz="1200" kern="1200" smtClean="0">
                <a:solidFill>
                  <a:schemeClr val="tx1"/>
                </a:solidFill>
                <a:effectLst/>
                <a:latin typeface="+mn-lt"/>
                <a:ea typeface="+mn-ea"/>
                <a:cs typeface="+mn-cs"/>
              </a:rPr>
              <a:t>- Hiện thực hóa hệ thống khuyến nghị và ứng dụng Android.</a:t>
            </a:r>
          </a:p>
          <a:p>
            <a:pPr lvl="0"/>
            <a:r>
              <a:rPr lang="en-US" sz="1200" kern="1200" smtClean="0">
                <a:solidFill>
                  <a:schemeClr val="tx1"/>
                </a:solidFill>
                <a:effectLst/>
                <a:latin typeface="+mn-lt"/>
                <a:ea typeface="+mn-ea"/>
                <a:cs typeface="+mn-cs"/>
              </a:rPr>
              <a:t>- Thu thập dữ liệu đánh giá thực tế từ người dùng để phục vụ việc đánh giá thuật toán.</a:t>
            </a:r>
          </a:p>
          <a:p>
            <a:r>
              <a:rPr lang="en-US" sz="1200" kern="1200" smtClean="0">
                <a:solidFill>
                  <a:schemeClr val="tx1"/>
                </a:solidFill>
                <a:effectLst/>
                <a:latin typeface="+mn-lt"/>
                <a:ea typeface="+mn-ea"/>
                <a:cs typeface="+mn-cs"/>
              </a:rPr>
              <a:t>- Thực nghiệm và đánh giá kết quả đạt được.</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6</a:t>
            </a:fld>
            <a:endParaRPr lang="en-US"/>
          </a:p>
        </p:txBody>
      </p:sp>
    </p:spTree>
    <p:extLst>
      <p:ext uri="{BB962C8B-B14F-4D97-AF65-F5344CB8AC3E}">
        <p14:creationId xmlns:p14="http://schemas.microsoft.com/office/powerpoint/2010/main" val="176636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7</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hệ thống khuyến nghị truyền thống chỉ quan tâm 2 yếu tố (2 chiều): người dùng và đối tượng cần được khuyến nghị. Mục tiêu là dựa vào những chỉ số đánh giá đã có của người dùng đối với các đối tượng, từ đó dự đoán những chỉ số đánh giá còn thiếu. Sau đó, chọn ra những đối tượng có chỉ số đánh giá dự đoán cao nhất, gợi ý cho người dùng.</a:t>
            </a:r>
          </a:p>
          <a:p>
            <a:pPr lvl="0"/>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Ví dụ  ta có ma trận Users x Items, có những ô người dùng đã đánh giá rồi (như người dùng u1 đánh giá đối tượng i1 giá trị là 5), có những ô chấm hỏi là chưa đánh giá, cần được dự đoán. Từ đó mới đưa ra những đối tượng có chỉ số dự đoán cao nhất và gợi ý cho người dùng.</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8</a:t>
            </a:fld>
            <a:endParaRPr lang="en-US"/>
          </a:p>
        </p:txBody>
      </p:sp>
    </p:spTree>
    <p:extLst>
      <p:ext uri="{BB962C8B-B14F-4D97-AF65-F5344CB8AC3E}">
        <p14:creationId xmlns:p14="http://schemas.microsoft.com/office/powerpoint/2010/main" val="76116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PP dựa trên nội dung: </a:t>
                </a:r>
                <a:r>
                  <a:rPr lang="en-US" sz="1200" kern="1200">
                    <a:solidFill>
                      <a:schemeClr val="tx1"/>
                    </a:solidFill>
                    <a:effectLst/>
                    <a:latin typeface="+mn-lt"/>
                    <a:ea typeface="+mn-ea"/>
                    <a:cs typeface="+mn-cs"/>
                  </a:rPr>
                  <a:t>dự đoán chỉ số đánh giá 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của người dùng đó đối với những đối tượng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𝑖</m:t>
                        </m:r>
                      </m:e>
                      <m:sup>
                        <m:r>
                          <a:rPr lang="en-US" sz="1200" i="1" kern="1200">
                            <a:solidFill>
                              <a:schemeClr val="tx1"/>
                            </a:solidFill>
                            <a:effectLst/>
                            <a:latin typeface="Cambria Math"/>
                            <a:ea typeface="+mn-ea"/>
                            <a:cs typeface="+mn-cs"/>
                          </a:rPr>
                          <m:t>′</m:t>
                        </m:r>
                      </m:sup>
                    </m:sSup>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tập hợp các đối tượng khác (có đặc điểm tương tự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PP đánh giá độ tương đồng</a:t>
                </a:r>
                <a:r>
                  <a:rPr lang="en-US" sz="1200" b="1" i="1" kern="1200">
                    <a:solidFill>
                      <a:schemeClr val="tx1"/>
                    </a:solidFill>
                    <a:effectLst/>
                    <a:latin typeface="+mn-lt"/>
                    <a:ea typeface="+mn-ea"/>
                    <a:cs typeface="+mn-cs"/>
                  </a:rPr>
                  <a:t>:</a:t>
                </a:r>
                <a:r>
                  <a:rPr lang="en-US" sz="1200" i="1" kern="1200">
                    <a:solidFill>
                      <a:schemeClr val="tx1"/>
                    </a:solidFill>
                    <a:effectLst/>
                    <a:latin typeface="+mn-lt"/>
                    <a:ea typeface="+mn-ea"/>
                    <a:cs typeface="+mn-cs"/>
                  </a:rPr>
                  <a:t> có 2 loại:</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Dựa trên kinh nghiệm:</a:t>
                </a:r>
                <a:r>
                  <a:rPr lang="en-US" sz="1200" kern="1200">
                    <a:solidFill>
                      <a:schemeClr val="tx1"/>
                    </a:solidFill>
                    <a:effectLst/>
                    <a:latin typeface="+mn-lt"/>
                    <a:ea typeface="+mn-ea"/>
                    <a:cs typeface="+mn-cs"/>
                  </a:rPr>
                  <a:t> dự đoán chỉ số đánh giá </a:t>
                </a:r>
                <a:r>
                  <a:rPr lang="en-US" sz="1200" i="1" kern="1200">
                    <a:solidFill>
                      <a:schemeClr val="tx1"/>
                    </a:solidFill>
                    <a:effectLst/>
                    <a:latin typeface="+mn-lt"/>
                    <a:ea typeface="+mn-ea"/>
                    <a:cs typeface="+mn-cs"/>
                  </a:rPr>
                  <a:t>R(u,i) </a:t>
                </a:r>
                <a:r>
                  <a:rPr lang="en-US" sz="1200" kern="1200">
                    <a:solidFill>
                      <a:schemeClr val="tx1"/>
                    </a:solidFill>
                    <a:effectLst/>
                    <a:latin typeface="+mn-lt"/>
                    <a:ea typeface="+mn-ea"/>
                    <a:cs typeface="+mn-cs"/>
                  </a:rPr>
                  <a:t>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trước đây của những người dùng khác (có đặc điểm tương tự với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cùng đối tượng i đó.</a:t>
                </a:r>
              </a:p>
              <a:p>
                <a:r>
                  <a:rPr lang="en-US" sz="1200" b="1" kern="1200">
                    <a:solidFill>
                      <a:schemeClr val="tx1"/>
                    </a:solidFill>
                    <a:effectLst/>
                    <a:latin typeface="+mn-lt"/>
                    <a:ea typeface="+mn-ea"/>
                    <a:cs typeface="+mn-cs"/>
                  </a:rPr>
                  <a:t>Dựa trên mô hình:</a:t>
                </a:r>
                <a:r>
                  <a:rPr lang="en-US" sz="1200" kern="1200">
                    <a:solidFill>
                      <a:schemeClr val="tx1"/>
                    </a:solidFill>
                    <a:effectLst/>
                    <a:latin typeface="+mn-lt"/>
                    <a:ea typeface="+mn-ea"/>
                    <a:cs typeface="+mn-cs"/>
                  </a:rPr>
                  <a:t> dùng các mô hình máy học, các thuật toán phân lớp, gom cụm …</a:t>
                </a:r>
              </a:p>
              <a:p>
                <a:r>
                  <a:rPr lang="en-US" sz="1200" b="1" kern="1200">
                    <a:solidFill>
                      <a:schemeClr val="tx1"/>
                    </a:solidFill>
                    <a:effectLst/>
                    <a:latin typeface="+mn-lt"/>
                    <a:ea typeface="+mn-ea"/>
                    <a:cs typeface="+mn-cs"/>
                  </a:rPr>
                  <a:t>PP lai:</a:t>
                </a:r>
                <a:r>
                  <a:rPr lang="en-US" sz="1200" kern="1200">
                    <a:solidFill>
                      <a:schemeClr val="tx1"/>
                    </a:solidFill>
                    <a:effectLst/>
                    <a:latin typeface="+mn-lt"/>
                    <a:ea typeface="+mn-ea"/>
                    <a:cs typeface="+mn-cs"/>
                  </a:rPr>
                  <a:t> kết hợp 2 PP dựa trên nội dung và dựa trên độ tương đồng.</a:t>
                </a:r>
                <a:endParaRPr lang="en-US"/>
              </a:p>
            </p:txBody>
          </p:sp>
        </mc:Choice>
        <mc:Fallback xmlns="">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PP dựa trên nội dung: </a:t>
                </a:r>
                <a:r>
                  <a:rPr lang="en-US" sz="1200" kern="1200">
                    <a:solidFill>
                      <a:schemeClr val="tx1"/>
                    </a:solidFill>
                    <a:effectLst/>
                    <a:latin typeface="+mn-lt"/>
                    <a:ea typeface="+mn-ea"/>
                    <a:cs typeface="+mn-cs"/>
                  </a:rPr>
                  <a:t>dự đoán chỉ số đánh giá 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của người dùng đó đối với những đối tượng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tập hợp các đối tượng khác (có đặc điểm tương tự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PP đánh giá độ tương đồng</a:t>
                </a:r>
                <a:r>
                  <a:rPr lang="en-US" sz="1200" b="1" i="1" kern="1200">
                    <a:solidFill>
                      <a:schemeClr val="tx1"/>
                    </a:solidFill>
                    <a:effectLst/>
                    <a:latin typeface="+mn-lt"/>
                    <a:ea typeface="+mn-ea"/>
                    <a:cs typeface="+mn-cs"/>
                  </a:rPr>
                  <a:t>:</a:t>
                </a:r>
                <a:r>
                  <a:rPr lang="en-US" sz="1200" i="1" kern="1200">
                    <a:solidFill>
                      <a:schemeClr val="tx1"/>
                    </a:solidFill>
                    <a:effectLst/>
                    <a:latin typeface="+mn-lt"/>
                    <a:ea typeface="+mn-ea"/>
                    <a:cs typeface="+mn-cs"/>
                  </a:rPr>
                  <a:t> có 2 loại:</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Dựa trên kinh nghiệm:</a:t>
                </a:r>
                <a:r>
                  <a:rPr lang="en-US" sz="1200" kern="1200">
                    <a:solidFill>
                      <a:schemeClr val="tx1"/>
                    </a:solidFill>
                    <a:effectLst/>
                    <a:latin typeface="+mn-lt"/>
                    <a:ea typeface="+mn-ea"/>
                    <a:cs typeface="+mn-cs"/>
                  </a:rPr>
                  <a:t> dự đoán chỉ số đánh giá </a:t>
                </a:r>
                <a:r>
                  <a:rPr lang="en-US" sz="1200" i="1" kern="1200">
                    <a:solidFill>
                      <a:schemeClr val="tx1"/>
                    </a:solidFill>
                    <a:effectLst/>
                    <a:latin typeface="+mn-lt"/>
                    <a:ea typeface="+mn-ea"/>
                    <a:cs typeface="+mn-cs"/>
                  </a:rPr>
                  <a:t>R(u,i) </a:t>
                </a:r>
                <a:r>
                  <a:rPr lang="en-US" sz="1200" kern="1200">
                    <a:solidFill>
                      <a:schemeClr val="tx1"/>
                    </a:solidFill>
                    <a:effectLst/>
                    <a:latin typeface="+mn-lt"/>
                    <a:ea typeface="+mn-ea"/>
                    <a:cs typeface="+mn-cs"/>
                  </a:rPr>
                  <a:t>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trước đây của những người dùng khác (có đặc điểm tương tự với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cùng đối tượng i đó.</a:t>
                </a:r>
              </a:p>
              <a:p>
                <a:r>
                  <a:rPr lang="en-US" sz="1200" b="1" kern="1200">
                    <a:solidFill>
                      <a:schemeClr val="tx1"/>
                    </a:solidFill>
                    <a:effectLst/>
                    <a:latin typeface="+mn-lt"/>
                    <a:ea typeface="+mn-ea"/>
                    <a:cs typeface="+mn-cs"/>
                  </a:rPr>
                  <a:t>Dựa trên mô hình:</a:t>
                </a:r>
                <a:r>
                  <a:rPr lang="en-US" sz="1200" kern="1200">
                    <a:solidFill>
                      <a:schemeClr val="tx1"/>
                    </a:solidFill>
                    <a:effectLst/>
                    <a:latin typeface="+mn-lt"/>
                    <a:ea typeface="+mn-ea"/>
                    <a:cs typeface="+mn-cs"/>
                  </a:rPr>
                  <a:t> dùng các mô hình máy học, các thuật toán phân lớp, gom cụm …</a:t>
                </a:r>
              </a:p>
              <a:p>
                <a:r>
                  <a:rPr lang="en-US" sz="1200" b="1" kern="1200">
                    <a:solidFill>
                      <a:schemeClr val="tx1"/>
                    </a:solidFill>
                    <a:effectLst/>
                    <a:latin typeface="+mn-lt"/>
                    <a:ea typeface="+mn-ea"/>
                    <a:cs typeface="+mn-cs"/>
                  </a:rPr>
                  <a:t>PP lai:</a:t>
                </a:r>
                <a:r>
                  <a:rPr lang="en-US" sz="1200" kern="1200">
                    <a:solidFill>
                      <a:schemeClr val="tx1"/>
                    </a:solidFill>
                    <a:effectLst/>
                    <a:latin typeface="+mn-lt"/>
                    <a:ea typeface="+mn-ea"/>
                    <a:cs typeface="+mn-cs"/>
                  </a:rPr>
                  <a:t> kết hợp 2 PP dựa trên nội dung và dựa trên độ tương đồng.</a:t>
                </a:r>
                <a:endParaRPr lang="en-US"/>
              </a:p>
            </p:txBody>
          </p:sp>
        </mc:Fallback>
      </mc:AlternateContent>
      <p:sp>
        <p:nvSpPr>
          <p:cNvPr id="4" name="Slide Number Placeholder 3"/>
          <p:cNvSpPr>
            <a:spLocks noGrp="1"/>
          </p:cNvSpPr>
          <p:nvPr>
            <p:ph type="sldNum" sz="quarter" idx="10"/>
          </p:nvPr>
        </p:nvSpPr>
        <p:spPr/>
        <p:txBody>
          <a:bodyPr/>
          <a:lstStyle/>
          <a:p>
            <a:fld id="{822132F6-B34F-448F-8B73-DEEE97952891}" type="slidenum">
              <a:rPr lang="en-US" smtClean="0"/>
              <a:t>9</a:t>
            </a:fld>
            <a:endParaRPr lang="en-US"/>
          </a:p>
        </p:txBody>
      </p:sp>
    </p:spTree>
    <p:extLst>
      <p:ext uri="{BB962C8B-B14F-4D97-AF65-F5344CB8AC3E}">
        <p14:creationId xmlns:p14="http://schemas.microsoft.com/office/powerpoint/2010/main" val="93366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 Khác với PP 2 chiều (người dùng và đối tượng). PP nhiều chiều quan tâm thêm đến các chiều ngữ cảnh.</a:t>
            </a:r>
          </a:p>
          <a:p>
            <a:pPr marL="171450" lvl="0" indent="-171450">
              <a:buFontTx/>
              <a:buChar char="-"/>
            </a:pPr>
            <a:r>
              <a:rPr lang="en-US" sz="1200" i="1" kern="1200" smtClean="0">
                <a:solidFill>
                  <a:schemeClr val="tx1"/>
                </a:solidFill>
                <a:effectLst/>
                <a:latin typeface="+mn-lt"/>
                <a:ea typeface="+mn-ea"/>
                <a:cs typeface="+mn-cs"/>
              </a:rPr>
              <a:t>Thông tin ngữ cảnh là những thông tin có thể mô tả được hoàn cảnh của một thực thể. </a:t>
            </a:r>
          </a:p>
          <a:p>
            <a:pPr marL="171450" lvl="0" indent="-171450">
              <a:buFontTx/>
              <a:buChar char="-"/>
            </a:pPr>
            <a:r>
              <a:rPr lang="en-US" sz="1200" i="1" kern="1200" smtClean="0">
                <a:solidFill>
                  <a:schemeClr val="tx1"/>
                </a:solidFill>
                <a:effectLst/>
                <a:latin typeface="+mn-lt"/>
                <a:ea typeface="+mn-ea"/>
                <a:cs typeface="+mn-cs"/>
              </a:rPr>
              <a:t>VD</a:t>
            </a:r>
            <a:r>
              <a:rPr lang="en-US" sz="1200" kern="1200" smtClean="0">
                <a:solidFill>
                  <a:schemeClr val="tx1"/>
                </a:solidFill>
                <a:effectLst/>
                <a:latin typeface="+mn-lt"/>
                <a:ea typeface="+mn-ea"/>
                <a:cs typeface="+mn-cs"/>
              </a:rPr>
              <a:t> </a:t>
            </a:r>
            <a:r>
              <a:rPr lang="en-US" sz="1200" i="1" kern="1200" smtClean="0">
                <a:solidFill>
                  <a:schemeClr val="tx1"/>
                </a:solidFill>
                <a:effectLst/>
                <a:latin typeface="+mn-lt"/>
                <a:ea typeface="+mn-ea"/>
                <a:cs typeface="+mn-cs"/>
              </a:rPr>
              <a:t>Những thông tin ngữ cảnh (thời gian, thời tiết, tâm trạng, bạn đồng hành …) có ảnh hưởng đến đánh giá của người dùng.</a:t>
            </a:r>
            <a:endParaRPr lang="en-US" sz="1200" kern="1200" smtClean="0">
              <a:solidFill>
                <a:schemeClr val="tx1"/>
              </a:solidFill>
              <a:effectLst/>
              <a:latin typeface="+mn-lt"/>
              <a:ea typeface="+mn-ea"/>
              <a:cs typeface="+mn-cs"/>
            </a:endParaRPr>
          </a:p>
          <a:p>
            <a:r>
              <a:rPr lang="en-US" sz="1200" i="1" kern="1200" smtClean="0">
                <a:solidFill>
                  <a:schemeClr val="tx1"/>
                </a:solidFill>
                <a:effectLst/>
                <a:latin typeface="+mn-lt"/>
                <a:ea typeface="+mn-ea"/>
                <a:cs typeface="+mn-cs"/>
              </a:rPr>
              <a:t>Nói ví dụ blah blah blah</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10</a:t>
            </a:fld>
            <a:endParaRPr lang="en-US"/>
          </a:p>
        </p:txBody>
      </p:sp>
    </p:spTree>
    <p:extLst>
      <p:ext uri="{BB962C8B-B14F-4D97-AF65-F5344CB8AC3E}">
        <p14:creationId xmlns:p14="http://schemas.microsoft.com/office/powerpoint/2010/main" val="3035010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gi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310" name="Group 238"/>
          <p:cNvGrpSpPr>
            <a:grpSpLocks/>
          </p:cNvGrpSpPr>
          <p:nvPr/>
        </p:nvGrpSpPr>
        <p:grpSpPr bwMode="auto">
          <a:xfrm>
            <a:off x="-4763" y="2209800"/>
            <a:ext cx="9148763" cy="4648200"/>
            <a:chOff x="-3" y="1392"/>
            <a:chExt cx="5763" cy="2928"/>
          </a:xfrm>
        </p:grpSpPr>
        <p:sp>
          <p:nvSpPr>
            <p:cNvPr id="3091" name="Rectangle 19"/>
            <p:cNvSpPr>
              <a:spLocks noChangeArrowheads="1"/>
            </p:cNvSpPr>
            <p:nvPr/>
          </p:nvSpPr>
          <p:spPr bwMode="gray">
            <a:xfrm>
              <a:off x="5" y="1428"/>
              <a:ext cx="5755" cy="2892"/>
            </a:xfrm>
            <a:prstGeom prst="rect">
              <a:avLst/>
            </a:prstGeom>
            <a:gradFill rotWithShape="1">
              <a:gsLst>
                <a:gs pos="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92" name="Group 20"/>
            <p:cNvGrpSpPr>
              <a:grpSpLocks/>
            </p:cNvGrpSpPr>
            <p:nvPr/>
          </p:nvGrpSpPr>
          <p:grpSpPr bwMode="auto">
            <a:xfrm>
              <a:off x="116" y="1403"/>
              <a:ext cx="1585" cy="2896"/>
              <a:chOff x="116" y="-3"/>
              <a:chExt cx="1585" cy="2896"/>
            </a:xfrm>
          </p:grpSpPr>
          <p:grpSp>
            <p:nvGrpSpPr>
              <p:cNvPr id="3093" name="Group 21"/>
              <p:cNvGrpSpPr>
                <a:grpSpLocks/>
              </p:cNvGrpSpPr>
              <p:nvPr userDrawn="1"/>
            </p:nvGrpSpPr>
            <p:grpSpPr bwMode="auto">
              <a:xfrm>
                <a:off x="116" y="-3"/>
                <a:ext cx="748" cy="2893"/>
                <a:chOff x="116" y="-3"/>
                <a:chExt cx="748" cy="2893"/>
              </a:xfrm>
            </p:grpSpPr>
            <p:sp>
              <p:nvSpPr>
                <p:cNvPr id="3094" name="Line 22"/>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 name="Line 23"/>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6" name="Line 24"/>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7" name="Line 25"/>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8" name="Line 26"/>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9" name="Line 27"/>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0" name="Oval 28"/>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1" name="Oval 29"/>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2" name="Oval 30"/>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3" name="Oval 31"/>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4" name="Oval 32"/>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5" name="Oval 33"/>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6" name="Oval 34"/>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7" name="Oval 35"/>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8" name="Oval 36"/>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9" name="Oval 37"/>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0" name="Oval 38"/>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1" name="Oval 39"/>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2" name="Oval 40"/>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 name="Oval 41"/>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4" name="Oval 42"/>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5" name="Oval 43"/>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6" name="Oval 44"/>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7" name="Oval 45"/>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8" name="Oval 46"/>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9" name="Oval 47"/>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20" name="Group 48"/>
              <p:cNvGrpSpPr>
                <a:grpSpLocks/>
              </p:cNvGrpSpPr>
              <p:nvPr userDrawn="1"/>
            </p:nvGrpSpPr>
            <p:grpSpPr bwMode="auto">
              <a:xfrm>
                <a:off x="953" y="0"/>
                <a:ext cx="748" cy="2893"/>
                <a:chOff x="116" y="-3"/>
                <a:chExt cx="748" cy="2893"/>
              </a:xfrm>
            </p:grpSpPr>
            <p:sp>
              <p:nvSpPr>
                <p:cNvPr id="3121" name="Line 49"/>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2" name="Line 50"/>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 name="Line 51"/>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4" name="Line 52"/>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5" name="Line 53"/>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6" name="Line 54"/>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7" name="Oval 55"/>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8" name="Oval 56"/>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9" name="Oval 57"/>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0" name="Oval 58"/>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1" name="Oval 59"/>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2" name="Oval 60"/>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3" name="Oval 61"/>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4" name="Oval 62"/>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5" name="Oval 63"/>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6" name="Oval 64"/>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7" name="Oval 65"/>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8" name="Oval 66"/>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9" name="Oval 67"/>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0" name="Oval 68"/>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1" name="Oval 69"/>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2" name="Oval 70"/>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 name="Oval 71"/>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4" name="Oval 72"/>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5" name="Oval 73"/>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6" name="Oval 74"/>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147" name="Group 75"/>
            <p:cNvGrpSpPr>
              <a:grpSpLocks/>
            </p:cNvGrpSpPr>
            <p:nvPr/>
          </p:nvGrpSpPr>
          <p:grpSpPr bwMode="auto">
            <a:xfrm>
              <a:off x="1791" y="1406"/>
              <a:ext cx="1585" cy="2896"/>
              <a:chOff x="116" y="-3"/>
              <a:chExt cx="1585" cy="2896"/>
            </a:xfrm>
          </p:grpSpPr>
          <p:grpSp>
            <p:nvGrpSpPr>
              <p:cNvPr id="3148" name="Group 76"/>
              <p:cNvGrpSpPr>
                <a:grpSpLocks/>
              </p:cNvGrpSpPr>
              <p:nvPr userDrawn="1"/>
            </p:nvGrpSpPr>
            <p:grpSpPr bwMode="auto">
              <a:xfrm>
                <a:off x="116" y="-3"/>
                <a:ext cx="748" cy="2893"/>
                <a:chOff x="116" y="-3"/>
                <a:chExt cx="748" cy="2893"/>
              </a:xfrm>
            </p:grpSpPr>
            <p:sp>
              <p:nvSpPr>
                <p:cNvPr id="3149" name="Line 77"/>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0" name="Line 78"/>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1" name="Line 79"/>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2" name="Line 80"/>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3" name="Line 81"/>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4" name="Line 82"/>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5" name="Oval 83"/>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6" name="Oval 84"/>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7" name="Oval 85"/>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8" name="Oval 86"/>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9" name="Oval 87"/>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0" name="Oval 88"/>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1" name="Oval 89"/>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2" name="Oval 90"/>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3" name="Oval 91"/>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4" name="Oval 92"/>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5" name="Oval 93"/>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6" name="Oval 94"/>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7" name="Oval 95"/>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8" name="Oval 96"/>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9" name="Oval 97"/>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0" name="Oval 98"/>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1" name="Oval 99"/>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2" name="Oval 100"/>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3" name="Oval 101"/>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4" name="Oval 102"/>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75" name="Group 103"/>
              <p:cNvGrpSpPr>
                <a:grpSpLocks/>
              </p:cNvGrpSpPr>
              <p:nvPr userDrawn="1"/>
            </p:nvGrpSpPr>
            <p:grpSpPr bwMode="auto">
              <a:xfrm>
                <a:off x="953" y="0"/>
                <a:ext cx="748" cy="2893"/>
                <a:chOff x="116" y="-3"/>
                <a:chExt cx="748" cy="2893"/>
              </a:xfrm>
            </p:grpSpPr>
            <p:sp>
              <p:nvSpPr>
                <p:cNvPr id="3176" name="Line 104"/>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7" name="Line 105"/>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8" name="Line 106"/>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9" name="Line 107"/>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0" name="Line 108"/>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1" name="Line 109"/>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2" name="Oval 110"/>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3" name="Oval 111"/>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 name="Oval 112"/>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5" name="Oval 113"/>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6" name="Oval 114"/>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7" name="Oval 115"/>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8" name="Oval 116"/>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9" name="Oval 117"/>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0" name="Oval 118"/>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1" name="Oval 119"/>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2" name="Oval 120"/>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3" name="Oval 121"/>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 name="Oval 122"/>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5" name="Oval 123"/>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6" name="Oval 124"/>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7" name="Oval 125"/>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8" name="Oval 126"/>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9" name="Oval 127"/>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0" name="Oval 128"/>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1" name="Oval 129"/>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202" name="Group 130"/>
            <p:cNvGrpSpPr>
              <a:grpSpLocks/>
            </p:cNvGrpSpPr>
            <p:nvPr/>
          </p:nvGrpSpPr>
          <p:grpSpPr bwMode="auto">
            <a:xfrm>
              <a:off x="3470" y="1406"/>
              <a:ext cx="1585" cy="2896"/>
              <a:chOff x="116" y="-3"/>
              <a:chExt cx="1585" cy="2896"/>
            </a:xfrm>
          </p:grpSpPr>
          <p:grpSp>
            <p:nvGrpSpPr>
              <p:cNvPr id="3203" name="Group 131"/>
              <p:cNvGrpSpPr>
                <a:grpSpLocks/>
              </p:cNvGrpSpPr>
              <p:nvPr userDrawn="1"/>
            </p:nvGrpSpPr>
            <p:grpSpPr bwMode="auto">
              <a:xfrm>
                <a:off x="116" y="-3"/>
                <a:ext cx="748" cy="2893"/>
                <a:chOff x="116" y="-3"/>
                <a:chExt cx="748" cy="2893"/>
              </a:xfrm>
            </p:grpSpPr>
            <p:sp>
              <p:nvSpPr>
                <p:cNvPr id="3204" name="Line 132"/>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5" name="Line 133"/>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6" name="Line 134"/>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7" name="Line 135"/>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8" name="Line 136"/>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9" name="Line 137"/>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10" name="Oval 138"/>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1" name="Oval 139"/>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2" name="Oval 140"/>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3" name="Oval 141"/>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4" name="Oval 142"/>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5" name="Oval 143"/>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6" name="Oval 144"/>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7" name="Oval 145"/>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8" name="Oval 146"/>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9" name="Oval 147"/>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0" name="Oval 148"/>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1" name="Oval 149"/>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2" name="Oval 150"/>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3" name="Oval 151"/>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4" name="Oval 152"/>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 name="Oval 153"/>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 name="Oval 154"/>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7" name="Oval 155"/>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8" name="Oval 156"/>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9" name="Oval 157"/>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30" name="Group 158"/>
              <p:cNvGrpSpPr>
                <a:grpSpLocks/>
              </p:cNvGrpSpPr>
              <p:nvPr userDrawn="1"/>
            </p:nvGrpSpPr>
            <p:grpSpPr bwMode="auto">
              <a:xfrm>
                <a:off x="953" y="0"/>
                <a:ext cx="748" cy="2893"/>
                <a:chOff x="116" y="-3"/>
                <a:chExt cx="748" cy="2893"/>
              </a:xfrm>
            </p:grpSpPr>
            <p:sp>
              <p:nvSpPr>
                <p:cNvPr id="3231" name="Line 159"/>
                <p:cNvSpPr>
                  <a:spLocks noChangeShapeType="1"/>
                </p:cNvSpPr>
                <p:nvPr userDrawn="1"/>
              </p:nvSpPr>
              <p:spPr bwMode="gray">
                <a:xfrm>
                  <a:off x="144"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2" name="Line 160"/>
                <p:cNvSpPr>
                  <a:spLocks noChangeShapeType="1"/>
                </p:cNvSpPr>
                <p:nvPr userDrawn="1"/>
              </p:nvSpPr>
              <p:spPr bwMode="gray">
                <a:xfrm>
                  <a:off x="295"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3" name="Line 161"/>
                <p:cNvSpPr>
                  <a:spLocks noChangeShapeType="1"/>
                </p:cNvSpPr>
                <p:nvPr userDrawn="1"/>
              </p:nvSpPr>
              <p:spPr bwMode="gray">
                <a:xfrm>
                  <a:off x="431" y="0"/>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4" name="Line 162"/>
                <p:cNvSpPr>
                  <a:spLocks noChangeShapeType="1"/>
                </p:cNvSpPr>
                <p:nvPr userDrawn="1"/>
              </p:nvSpPr>
              <p:spPr bwMode="gray">
                <a:xfrm>
                  <a:off x="567"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5" name="Line 163"/>
                <p:cNvSpPr>
                  <a:spLocks noChangeShapeType="1"/>
                </p:cNvSpPr>
                <p:nvPr userDrawn="1"/>
              </p:nvSpPr>
              <p:spPr bwMode="gray">
                <a:xfrm>
                  <a:off x="703" y="4"/>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6" name="Line 164"/>
                <p:cNvSpPr>
                  <a:spLocks noChangeShapeType="1"/>
                </p:cNvSpPr>
                <p:nvPr userDrawn="1"/>
              </p:nvSpPr>
              <p:spPr bwMode="gray">
                <a:xfrm>
                  <a:off x="839" y="-3"/>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7" name="Oval 165"/>
                <p:cNvSpPr>
                  <a:spLocks noChangeArrowheads="1"/>
                </p:cNvSpPr>
                <p:nvPr userDrawn="1"/>
              </p:nvSpPr>
              <p:spPr bwMode="gray">
                <a:xfrm>
                  <a:off x="122" y="36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8" name="Oval 166"/>
                <p:cNvSpPr>
                  <a:spLocks noChangeArrowheads="1"/>
                </p:cNvSpPr>
                <p:nvPr userDrawn="1"/>
              </p:nvSpPr>
              <p:spPr bwMode="gray">
                <a:xfrm>
                  <a:off x="120" y="7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9" name="Oval 167"/>
                <p:cNvSpPr>
                  <a:spLocks noChangeArrowheads="1"/>
                </p:cNvSpPr>
                <p:nvPr userDrawn="1"/>
              </p:nvSpPr>
              <p:spPr bwMode="gray">
                <a:xfrm>
                  <a:off x="410" y="9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0" name="Oval 168"/>
                <p:cNvSpPr>
                  <a:spLocks noChangeArrowheads="1"/>
                </p:cNvSpPr>
                <p:nvPr userDrawn="1"/>
              </p:nvSpPr>
              <p:spPr bwMode="gray">
                <a:xfrm>
                  <a:off x="410" y="77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1" name="Oval 169"/>
                <p:cNvSpPr>
                  <a:spLocks noChangeArrowheads="1"/>
                </p:cNvSpPr>
                <p:nvPr userDrawn="1"/>
              </p:nvSpPr>
              <p:spPr bwMode="gray">
                <a:xfrm>
                  <a:off x="680" y="5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2" name="Oval 170"/>
                <p:cNvSpPr>
                  <a:spLocks noChangeArrowheads="1"/>
                </p:cNvSpPr>
                <p:nvPr userDrawn="1"/>
              </p:nvSpPr>
              <p:spPr bwMode="gray">
                <a:xfrm>
                  <a:off x="680" y="119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3" name="Oval 171"/>
                <p:cNvSpPr>
                  <a:spLocks noChangeArrowheads="1"/>
                </p:cNvSpPr>
                <p:nvPr userDrawn="1"/>
              </p:nvSpPr>
              <p:spPr bwMode="gray">
                <a:xfrm>
                  <a:off x="816" y="6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4" name="Oval 172"/>
                <p:cNvSpPr>
                  <a:spLocks noChangeArrowheads="1"/>
                </p:cNvSpPr>
                <p:nvPr userDrawn="1"/>
              </p:nvSpPr>
              <p:spPr bwMode="gray">
                <a:xfrm>
                  <a:off x="122" y="106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5" name="Oval 173"/>
                <p:cNvSpPr>
                  <a:spLocks noChangeArrowheads="1"/>
                </p:cNvSpPr>
                <p:nvPr userDrawn="1"/>
              </p:nvSpPr>
              <p:spPr bwMode="gray">
                <a:xfrm>
                  <a:off x="120" y="14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 name="Oval 174"/>
                <p:cNvSpPr>
                  <a:spLocks noChangeArrowheads="1"/>
                </p:cNvSpPr>
                <p:nvPr userDrawn="1"/>
              </p:nvSpPr>
              <p:spPr bwMode="gray">
                <a:xfrm>
                  <a:off x="125" y="172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7" name="Oval 175"/>
                <p:cNvSpPr>
                  <a:spLocks noChangeArrowheads="1"/>
                </p:cNvSpPr>
                <p:nvPr userDrawn="1"/>
              </p:nvSpPr>
              <p:spPr bwMode="gray">
                <a:xfrm>
                  <a:off x="408" y="146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8" name="Oval 176"/>
                <p:cNvSpPr>
                  <a:spLocks noChangeArrowheads="1"/>
                </p:cNvSpPr>
                <p:nvPr userDrawn="1"/>
              </p:nvSpPr>
              <p:spPr bwMode="gray">
                <a:xfrm>
                  <a:off x="820" y="13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9" name="Oval 177"/>
                <p:cNvSpPr>
                  <a:spLocks noChangeArrowheads="1"/>
                </p:cNvSpPr>
                <p:nvPr userDrawn="1"/>
              </p:nvSpPr>
              <p:spPr bwMode="gray">
                <a:xfrm>
                  <a:off x="118" y="21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0" name="Oval 178"/>
                <p:cNvSpPr>
                  <a:spLocks noChangeArrowheads="1"/>
                </p:cNvSpPr>
                <p:nvPr userDrawn="1"/>
              </p:nvSpPr>
              <p:spPr bwMode="gray">
                <a:xfrm>
                  <a:off x="116" y="241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1" name="Oval 179"/>
                <p:cNvSpPr>
                  <a:spLocks noChangeArrowheads="1"/>
                </p:cNvSpPr>
                <p:nvPr userDrawn="1"/>
              </p:nvSpPr>
              <p:spPr bwMode="gray">
                <a:xfrm>
                  <a:off x="682" y="18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2" name="Oval 180"/>
                <p:cNvSpPr>
                  <a:spLocks noChangeArrowheads="1"/>
                </p:cNvSpPr>
                <p:nvPr userDrawn="1"/>
              </p:nvSpPr>
              <p:spPr bwMode="gray">
                <a:xfrm>
                  <a:off x="406" y="2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3" name="Oval 181"/>
                <p:cNvSpPr>
                  <a:spLocks noChangeArrowheads="1"/>
                </p:cNvSpPr>
                <p:nvPr userDrawn="1"/>
              </p:nvSpPr>
              <p:spPr bwMode="gray">
                <a:xfrm>
                  <a:off x="404" y="283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4" name="Oval 182"/>
                <p:cNvSpPr>
                  <a:spLocks noChangeArrowheads="1"/>
                </p:cNvSpPr>
                <p:nvPr userDrawn="1"/>
              </p:nvSpPr>
              <p:spPr bwMode="gray">
                <a:xfrm>
                  <a:off x="818" y="200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5" name="Oval 183"/>
                <p:cNvSpPr>
                  <a:spLocks noChangeArrowheads="1"/>
                </p:cNvSpPr>
                <p:nvPr userDrawn="1"/>
              </p:nvSpPr>
              <p:spPr bwMode="gray">
                <a:xfrm>
                  <a:off x="672" y="256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6" name="Oval 184"/>
                <p:cNvSpPr>
                  <a:spLocks noChangeArrowheads="1"/>
                </p:cNvSpPr>
                <p:nvPr userDrawn="1"/>
              </p:nvSpPr>
              <p:spPr bwMode="gray">
                <a:xfrm>
                  <a:off x="820" y="270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257" name="Line 185"/>
            <p:cNvSpPr>
              <a:spLocks noChangeShapeType="1"/>
            </p:cNvSpPr>
            <p:nvPr/>
          </p:nvSpPr>
          <p:spPr bwMode="gray">
            <a:xfrm>
              <a:off x="5173" y="1412"/>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58" name="Line 186"/>
            <p:cNvSpPr>
              <a:spLocks noChangeShapeType="1"/>
            </p:cNvSpPr>
            <p:nvPr/>
          </p:nvSpPr>
          <p:spPr bwMode="gray">
            <a:xfrm>
              <a:off x="5324" y="1412"/>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59" name="Line 187"/>
            <p:cNvSpPr>
              <a:spLocks noChangeShapeType="1"/>
            </p:cNvSpPr>
            <p:nvPr/>
          </p:nvSpPr>
          <p:spPr bwMode="gray">
            <a:xfrm>
              <a:off x="5460" y="1412"/>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0" name="Line 188"/>
            <p:cNvSpPr>
              <a:spLocks noChangeShapeType="1"/>
            </p:cNvSpPr>
            <p:nvPr/>
          </p:nvSpPr>
          <p:spPr bwMode="gray">
            <a:xfrm>
              <a:off x="5596" y="1416"/>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1" name="Line 189"/>
            <p:cNvSpPr>
              <a:spLocks noChangeShapeType="1"/>
            </p:cNvSpPr>
            <p:nvPr/>
          </p:nvSpPr>
          <p:spPr bwMode="gray">
            <a:xfrm>
              <a:off x="5732" y="1416"/>
              <a:ext cx="0" cy="288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262" name="Group 190"/>
            <p:cNvGrpSpPr>
              <a:grpSpLocks/>
            </p:cNvGrpSpPr>
            <p:nvPr/>
          </p:nvGrpSpPr>
          <p:grpSpPr bwMode="auto">
            <a:xfrm>
              <a:off x="-3" y="1465"/>
              <a:ext cx="5763" cy="2778"/>
              <a:chOff x="-3" y="1510"/>
              <a:chExt cx="5763" cy="2778"/>
            </a:xfrm>
          </p:grpSpPr>
          <p:grpSp>
            <p:nvGrpSpPr>
              <p:cNvPr id="3263" name="Group 191"/>
              <p:cNvGrpSpPr>
                <a:grpSpLocks/>
              </p:cNvGrpSpPr>
              <p:nvPr userDrawn="1"/>
            </p:nvGrpSpPr>
            <p:grpSpPr bwMode="auto">
              <a:xfrm>
                <a:off x="-1" y="1525"/>
                <a:ext cx="5758" cy="272"/>
                <a:chOff x="5" y="119"/>
                <a:chExt cx="5763" cy="272"/>
              </a:xfrm>
            </p:grpSpPr>
            <p:sp>
              <p:nvSpPr>
                <p:cNvPr id="3264" name="Line 192"/>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5" name="Line 193"/>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6" name="Line 194"/>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67" name="Group 195"/>
              <p:cNvGrpSpPr>
                <a:grpSpLocks/>
              </p:cNvGrpSpPr>
              <p:nvPr userDrawn="1"/>
            </p:nvGrpSpPr>
            <p:grpSpPr bwMode="auto">
              <a:xfrm>
                <a:off x="2" y="1933"/>
                <a:ext cx="5758" cy="272"/>
                <a:chOff x="5" y="119"/>
                <a:chExt cx="5763" cy="272"/>
              </a:xfrm>
            </p:grpSpPr>
            <p:sp>
              <p:nvSpPr>
                <p:cNvPr id="3268" name="Line 196"/>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9" name="Line 197"/>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0" name="Line 198"/>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71" name="Group 199"/>
              <p:cNvGrpSpPr>
                <a:grpSpLocks/>
              </p:cNvGrpSpPr>
              <p:nvPr userDrawn="1"/>
            </p:nvGrpSpPr>
            <p:grpSpPr bwMode="auto">
              <a:xfrm>
                <a:off x="-2" y="2352"/>
                <a:ext cx="5752" cy="272"/>
                <a:chOff x="5" y="119"/>
                <a:chExt cx="5763" cy="272"/>
              </a:xfrm>
            </p:grpSpPr>
            <p:sp>
              <p:nvSpPr>
                <p:cNvPr id="3272" name="Line 200"/>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3" name="Line 201"/>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4" name="Line 202"/>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75" name="Group 203"/>
              <p:cNvGrpSpPr>
                <a:grpSpLocks/>
              </p:cNvGrpSpPr>
              <p:nvPr userDrawn="1"/>
            </p:nvGrpSpPr>
            <p:grpSpPr bwMode="auto">
              <a:xfrm>
                <a:off x="-2" y="2750"/>
                <a:ext cx="5759" cy="272"/>
                <a:chOff x="5" y="119"/>
                <a:chExt cx="5763" cy="272"/>
              </a:xfrm>
            </p:grpSpPr>
            <p:sp>
              <p:nvSpPr>
                <p:cNvPr id="3276" name="Line 204"/>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7" name="Line 205"/>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 name="Line 206"/>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79" name="Group 207"/>
              <p:cNvGrpSpPr>
                <a:grpSpLocks/>
              </p:cNvGrpSpPr>
              <p:nvPr userDrawn="1"/>
            </p:nvGrpSpPr>
            <p:grpSpPr bwMode="auto">
              <a:xfrm>
                <a:off x="1" y="3158"/>
                <a:ext cx="5759" cy="271"/>
                <a:chOff x="5" y="119"/>
                <a:chExt cx="5763" cy="272"/>
              </a:xfrm>
            </p:grpSpPr>
            <p:sp>
              <p:nvSpPr>
                <p:cNvPr id="3280" name="Line 208"/>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 name="Line 209"/>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2" name="Line 210"/>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83" name="Group 211"/>
              <p:cNvGrpSpPr>
                <a:grpSpLocks/>
              </p:cNvGrpSpPr>
              <p:nvPr userDrawn="1"/>
            </p:nvGrpSpPr>
            <p:grpSpPr bwMode="auto">
              <a:xfrm>
                <a:off x="-3" y="3576"/>
                <a:ext cx="5753" cy="272"/>
                <a:chOff x="5" y="119"/>
                <a:chExt cx="5763" cy="272"/>
              </a:xfrm>
            </p:grpSpPr>
            <p:sp>
              <p:nvSpPr>
                <p:cNvPr id="3284" name="Line 212"/>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5" name="Line 213"/>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6" name="Line 214"/>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287" name="Group 215"/>
              <p:cNvGrpSpPr>
                <a:grpSpLocks/>
              </p:cNvGrpSpPr>
              <p:nvPr userDrawn="1"/>
            </p:nvGrpSpPr>
            <p:grpSpPr bwMode="auto">
              <a:xfrm>
                <a:off x="-3" y="3999"/>
                <a:ext cx="5757" cy="272"/>
                <a:chOff x="5" y="119"/>
                <a:chExt cx="5763" cy="272"/>
              </a:xfrm>
            </p:grpSpPr>
            <p:sp>
              <p:nvSpPr>
                <p:cNvPr id="3288" name="Line 216"/>
                <p:cNvSpPr>
                  <a:spLocks noChangeShapeType="1"/>
                </p:cNvSpPr>
                <p:nvPr userDrawn="1"/>
              </p:nvSpPr>
              <p:spPr bwMode="gray">
                <a:xfrm>
                  <a:off x="7" y="119"/>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9" name="Line 217"/>
                <p:cNvSpPr>
                  <a:spLocks noChangeShapeType="1"/>
                </p:cNvSpPr>
                <p:nvPr userDrawn="1"/>
              </p:nvSpPr>
              <p:spPr bwMode="gray">
                <a:xfrm>
                  <a:off x="8" y="255"/>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90" name="Line 218"/>
                <p:cNvSpPr>
                  <a:spLocks noChangeShapeType="1"/>
                </p:cNvSpPr>
                <p:nvPr userDrawn="1"/>
              </p:nvSpPr>
              <p:spPr bwMode="gray">
                <a:xfrm>
                  <a:off x="5" y="391"/>
                  <a:ext cx="57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91" name="Oval 219"/>
              <p:cNvSpPr>
                <a:spLocks noChangeArrowheads="1"/>
              </p:cNvSpPr>
              <p:nvPr userDrawn="1"/>
            </p:nvSpPr>
            <p:spPr bwMode="gray">
              <a:xfrm>
                <a:off x="5151" y="177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2" name="Oval 220"/>
              <p:cNvSpPr>
                <a:spLocks noChangeArrowheads="1"/>
              </p:cNvSpPr>
              <p:nvPr userDrawn="1"/>
            </p:nvSpPr>
            <p:spPr bwMode="gray">
              <a:xfrm>
                <a:off x="5149" y="218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3" name="Oval 221"/>
              <p:cNvSpPr>
                <a:spLocks noChangeArrowheads="1"/>
              </p:cNvSpPr>
              <p:nvPr userDrawn="1"/>
            </p:nvSpPr>
            <p:spPr bwMode="gray">
              <a:xfrm>
                <a:off x="5439" y="151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4" name="Oval 222"/>
              <p:cNvSpPr>
                <a:spLocks noChangeArrowheads="1"/>
              </p:cNvSpPr>
              <p:nvPr userDrawn="1"/>
            </p:nvSpPr>
            <p:spPr bwMode="gray">
              <a:xfrm>
                <a:off x="5439" y="218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5" name="Oval 223"/>
              <p:cNvSpPr>
                <a:spLocks noChangeArrowheads="1"/>
              </p:cNvSpPr>
              <p:nvPr userDrawn="1"/>
            </p:nvSpPr>
            <p:spPr bwMode="gray">
              <a:xfrm>
                <a:off x="5709" y="191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6" name="Oval 224"/>
              <p:cNvSpPr>
                <a:spLocks noChangeArrowheads="1"/>
              </p:cNvSpPr>
              <p:nvPr userDrawn="1"/>
            </p:nvSpPr>
            <p:spPr bwMode="gray">
              <a:xfrm>
                <a:off x="5709" y="260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7" name="Oval 225"/>
              <p:cNvSpPr>
                <a:spLocks noChangeArrowheads="1"/>
              </p:cNvSpPr>
              <p:nvPr userDrawn="1"/>
            </p:nvSpPr>
            <p:spPr bwMode="gray">
              <a:xfrm>
                <a:off x="5151" y="247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8" name="Oval 226"/>
              <p:cNvSpPr>
                <a:spLocks noChangeArrowheads="1"/>
              </p:cNvSpPr>
              <p:nvPr userDrawn="1"/>
            </p:nvSpPr>
            <p:spPr bwMode="gray">
              <a:xfrm>
                <a:off x="5149" y="2863"/>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9" name="Oval 227"/>
              <p:cNvSpPr>
                <a:spLocks noChangeArrowheads="1"/>
              </p:cNvSpPr>
              <p:nvPr userDrawn="1"/>
            </p:nvSpPr>
            <p:spPr bwMode="gray">
              <a:xfrm>
                <a:off x="5154" y="314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0" name="Oval 228"/>
              <p:cNvSpPr>
                <a:spLocks noChangeArrowheads="1"/>
              </p:cNvSpPr>
              <p:nvPr userDrawn="1"/>
            </p:nvSpPr>
            <p:spPr bwMode="gray">
              <a:xfrm>
                <a:off x="5437" y="287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1" name="Oval 229"/>
              <p:cNvSpPr>
                <a:spLocks noChangeArrowheads="1"/>
              </p:cNvSpPr>
              <p:nvPr userDrawn="1"/>
            </p:nvSpPr>
            <p:spPr bwMode="gray">
              <a:xfrm>
                <a:off x="5147" y="355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2" name="Oval 230"/>
              <p:cNvSpPr>
                <a:spLocks noChangeArrowheads="1"/>
              </p:cNvSpPr>
              <p:nvPr userDrawn="1"/>
            </p:nvSpPr>
            <p:spPr bwMode="gray">
              <a:xfrm>
                <a:off x="5145" y="382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3" name="Oval 231"/>
              <p:cNvSpPr>
                <a:spLocks noChangeArrowheads="1"/>
              </p:cNvSpPr>
              <p:nvPr userDrawn="1"/>
            </p:nvSpPr>
            <p:spPr bwMode="gray">
              <a:xfrm>
                <a:off x="5711" y="327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4" name="Oval 232"/>
              <p:cNvSpPr>
                <a:spLocks noChangeArrowheads="1"/>
              </p:cNvSpPr>
              <p:nvPr userDrawn="1"/>
            </p:nvSpPr>
            <p:spPr bwMode="gray">
              <a:xfrm>
                <a:off x="5435" y="355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5" name="Oval 233"/>
              <p:cNvSpPr>
                <a:spLocks noChangeArrowheads="1"/>
              </p:cNvSpPr>
              <p:nvPr userDrawn="1"/>
            </p:nvSpPr>
            <p:spPr bwMode="gray">
              <a:xfrm>
                <a:off x="5433" y="424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6" name="Oval 234"/>
              <p:cNvSpPr>
                <a:spLocks noChangeArrowheads="1"/>
              </p:cNvSpPr>
              <p:nvPr userDrawn="1"/>
            </p:nvSpPr>
            <p:spPr bwMode="gray">
              <a:xfrm>
                <a:off x="5701" y="398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07" name="Rectangle 235"/>
            <p:cNvSpPr>
              <a:spLocks noChangeArrowheads="1"/>
            </p:cNvSpPr>
            <p:nvPr/>
          </p:nvSpPr>
          <p:spPr bwMode="gray">
            <a:xfrm>
              <a:off x="0" y="1392"/>
              <a:ext cx="5760" cy="227"/>
            </a:xfrm>
            <a:prstGeom prst="rect">
              <a:avLst/>
            </a:prstGeom>
            <a:gradFill rotWithShape="1">
              <a:gsLst>
                <a:gs pos="0">
                  <a:schemeClr val="tx1"/>
                </a:gs>
                <a:gs pos="100000">
                  <a:schemeClr val="tx1">
                    <a:gamma/>
                    <a:shade val="4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3090" name="Object 18"/>
          <p:cNvGraphicFramePr>
            <a:graphicFrameLocks noChangeAspect="1"/>
          </p:cNvGraphicFramePr>
          <p:nvPr/>
        </p:nvGraphicFramePr>
        <p:xfrm>
          <a:off x="0" y="0"/>
          <a:ext cx="9144000" cy="2197100"/>
        </p:xfrm>
        <a:graphic>
          <a:graphicData uri="http://schemas.openxmlformats.org/presentationml/2006/ole">
            <mc:AlternateContent xmlns:mc="http://schemas.openxmlformats.org/markup-compatibility/2006">
              <mc:Choice xmlns:v="urn:schemas-microsoft-com:vml" Requires="v">
                <p:oleObj spid="_x0000_s1093" name="Image" r:id="rId3" imgW="7707937" imgH="1701587" progId="Photoshop.Image.6">
                  <p:embed/>
                </p:oleObj>
              </mc:Choice>
              <mc:Fallback>
                <p:oleObj name="Image" r:id="rId3" imgW="7707937" imgH="170158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0" y="0"/>
                        <a:ext cx="9144000" cy="219710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8" name="Oval 236" descr="06_original_w"/>
          <p:cNvSpPr>
            <a:spLocks noChangeArrowheads="1"/>
          </p:cNvSpPr>
          <p:nvPr/>
        </p:nvSpPr>
        <p:spPr bwMode="gray">
          <a:xfrm>
            <a:off x="323850" y="1484313"/>
            <a:ext cx="1800225" cy="1873250"/>
          </a:xfrm>
          <a:prstGeom prst="ellipse">
            <a:avLst/>
          </a:prstGeom>
          <a:blipFill dpi="0" rotWithShape="1">
            <a:blip r:embed="rId5"/>
            <a:srcRect/>
            <a:stretch>
              <a:fillRect/>
            </a:stretch>
          </a:blip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 name="Rectangle 2"/>
          <p:cNvSpPr>
            <a:spLocks noGrp="1" noChangeArrowheads="1"/>
          </p:cNvSpPr>
          <p:nvPr>
            <p:ph type="ctrTitle"/>
          </p:nvPr>
        </p:nvSpPr>
        <p:spPr>
          <a:xfrm>
            <a:off x="3352800" y="3276600"/>
            <a:ext cx="5105400" cy="1012825"/>
          </a:xfrm>
        </p:spPr>
        <p:txBody>
          <a:bodyPr/>
          <a:lstStyle>
            <a:lvl1pPr>
              <a:defRPr sz="4000" b="0"/>
            </a:lvl1pPr>
          </a:lstStyle>
          <a:p>
            <a:pPr lvl="0"/>
            <a:r>
              <a:rPr lang="en-US" noProof="0" smtClean="0"/>
              <a:t>Click to edit Master title style</a:t>
            </a:r>
          </a:p>
        </p:txBody>
      </p:sp>
      <p:pic>
        <p:nvPicPr>
          <p:cNvPr id="225" name="Picture 2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21650" y="2744114"/>
            <a:ext cx="762000" cy="7944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smtClean="0"/>
              <a:pPr/>
              <a:t>‹#›</a:t>
            </a:fld>
            <a:endParaRPr lang="en-US"/>
          </a:p>
        </p:txBody>
      </p:sp>
    </p:spTree>
    <p:extLst>
      <p:ext uri="{BB962C8B-B14F-4D97-AF65-F5344CB8AC3E}">
        <p14:creationId xmlns:p14="http://schemas.microsoft.com/office/powerpoint/2010/main" val="382173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smtClean="0"/>
              <a:pPr/>
              <a:t>‹#›</a:t>
            </a:fld>
            <a:endParaRPr lang="en-US"/>
          </a:p>
        </p:txBody>
      </p:sp>
    </p:spTree>
    <p:extLst>
      <p:ext uri="{BB962C8B-B14F-4D97-AF65-F5344CB8AC3E}">
        <p14:creationId xmlns:p14="http://schemas.microsoft.com/office/powerpoint/2010/main" val="265365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914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28725"/>
            <a:ext cx="8229600" cy="5095875"/>
          </a:xfrm>
        </p:spPr>
        <p:txBody>
          <a:bodyPr/>
          <a:lstStyle/>
          <a:p>
            <a:r>
              <a:rPr lang="en-US" smtClean="0"/>
              <a:t>Click icon to add table</a:t>
            </a:r>
            <a:endParaRPr lang="en-US"/>
          </a:p>
        </p:txBody>
      </p:sp>
      <p:sp>
        <p:nvSpPr>
          <p:cNvPr id="6" name="Slide Number Placeholder 5"/>
          <p:cNvSpPr>
            <a:spLocks noGrp="1"/>
          </p:cNvSpPr>
          <p:nvPr>
            <p:ph type="sldNum" sz="quarter" idx="12"/>
          </p:nvPr>
        </p:nvSpPr>
        <p:spPr>
          <a:xfrm>
            <a:off x="3505200" y="6461125"/>
            <a:ext cx="2133600" cy="320675"/>
          </a:xfrm>
        </p:spPr>
        <p:txBody>
          <a:bodyPr/>
          <a:lstStyle>
            <a:lvl1pPr>
              <a:defRPr/>
            </a:lvl1pPr>
          </a:lstStyle>
          <a:p>
            <a:fld id="{4DF6EF32-F62F-4E88-84E6-506F77E74492}" type="slidenum">
              <a:rPr lang="en-US" smtClean="0"/>
              <a:pPr/>
              <a:t>‹#›</a:t>
            </a:fld>
            <a:endParaRPr lang="en-US"/>
          </a:p>
        </p:txBody>
      </p:sp>
    </p:spTree>
    <p:extLst>
      <p:ext uri="{BB962C8B-B14F-4D97-AF65-F5344CB8AC3E}">
        <p14:creationId xmlns:p14="http://schemas.microsoft.com/office/powerpoint/2010/main" val="21889798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461125"/>
            <a:ext cx="2133600" cy="32067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smtClean="0"/>
              <a:pPr/>
              <a:t>‹#›</a:t>
            </a:fld>
            <a:endParaRPr lang="en-US"/>
          </a:p>
        </p:txBody>
      </p:sp>
    </p:spTree>
    <p:extLst>
      <p:ext uri="{BB962C8B-B14F-4D97-AF65-F5344CB8AC3E}">
        <p14:creationId xmlns:p14="http://schemas.microsoft.com/office/powerpoint/2010/main" val="3060486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smtClean="0"/>
              <a:pPr/>
              <a:t>‹#›</a:t>
            </a:fld>
            <a:endParaRPr lang="en-US"/>
          </a:p>
        </p:txBody>
      </p:sp>
    </p:spTree>
    <p:extLst>
      <p:ext uri="{BB962C8B-B14F-4D97-AF65-F5344CB8AC3E}">
        <p14:creationId xmlns:p14="http://schemas.microsoft.com/office/powerpoint/2010/main" val="2477404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28725"/>
            <a:ext cx="4038600" cy="5095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28725"/>
            <a:ext cx="4038600" cy="5095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smtClean="0"/>
              <a:pPr/>
              <a:t>‹#›</a:t>
            </a:fld>
            <a:endParaRPr lang="en-US"/>
          </a:p>
        </p:txBody>
      </p:sp>
    </p:spTree>
    <p:extLst>
      <p:ext uri="{BB962C8B-B14F-4D97-AF65-F5344CB8AC3E}">
        <p14:creationId xmlns:p14="http://schemas.microsoft.com/office/powerpoint/2010/main" val="308447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smtClean="0"/>
              <a:pPr/>
              <a:t>‹#›</a:t>
            </a:fld>
            <a:endParaRPr lang="en-US"/>
          </a:p>
        </p:txBody>
      </p:sp>
    </p:spTree>
    <p:extLst>
      <p:ext uri="{BB962C8B-B14F-4D97-AF65-F5344CB8AC3E}">
        <p14:creationId xmlns:p14="http://schemas.microsoft.com/office/powerpoint/2010/main" val="217089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smtClean="0"/>
              <a:pPr/>
              <a:t>‹#›</a:t>
            </a:fld>
            <a:endParaRPr lang="en-US"/>
          </a:p>
        </p:txBody>
      </p:sp>
    </p:spTree>
    <p:extLst>
      <p:ext uri="{BB962C8B-B14F-4D97-AF65-F5344CB8AC3E}">
        <p14:creationId xmlns:p14="http://schemas.microsoft.com/office/powerpoint/2010/main" val="512953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A23CBEE3-1AE9-4D6C-993B-527A8F067DBC}" type="slidenum">
              <a:rPr lang="en-US" smtClean="0"/>
              <a:pPr/>
              <a:t>‹#›</a:t>
            </a:fld>
            <a:endParaRPr lang="en-US"/>
          </a:p>
        </p:txBody>
      </p:sp>
    </p:spTree>
    <p:extLst>
      <p:ext uri="{BB962C8B-B14F-4D97-AF65-F5344CB8AC3E}">
        <p14:creationId xmlns:p14="http://schemas.microsoft.com/office/powerpoint/2010/main" val="1569685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smtClean="0"/>
              <a:pPr/>
              <a:t>‹#›</a:t>
            </a:fld>
            <a:endParaRPr lang="en-US"/>
          </a:p>
        </p:txBody>
      </p:sp>
    </p:spTree>
    <p:extLst>
      <p:ext uri="{BB962C8B-B14F-4D97-AF65-F5344CB8AC3E}">
        <p14:creationId xmlns:p14="http://schemas.microsoft.com/office/powerpoint/2010/main" val="251857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smtClean="0"/>
              <a:pPr/>
              <a:t>‹#›</a:t>
            </a:fld>
            <a:endParaRPr lang="en-US"/>
          </a:p>
        </p:txBody>
      </p:sp>
    </p:spTree>
    <p:extLst>
      <p:ext uri="{BB962C8B-B14F-4D97-AF65-F5344CB8AC3E}">
        <p14:creationId xmlns:p14="http://schemas.microsoft.com/office/powerpoint/2010/main" val="85646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1588" y="4763"/>
            <a:ext cx="9144000" cy="931862"/>
          </a:xfrm>
          <a:prstGeom prst="rect">
            <a:avLst/>
          </a:prstGeom>
          <a:gradFill rotWithShape="1">
            <a:gsLst>
              <a:gs pos="0">
                <a:schemeClr val="hlink"/>
              </a:gs>
              <a:gs pos="50000">
                <a:schemeClr val="hlink">
                  <a:gamma/>
                  <a:tint val="0"/>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0" name="Group 16"/>
          <p:cNvGrpSpPr>
            <a:grpSpLocks/>
          </p:cNvGrpSpPr>
          <p:nvPr/>
        </p:nvGrpSpPr>
        <p:grpSpPr bwMode="auto">
          <a:xfrm>
            <a:off x="-12700" y="0"/>
            <a:ext cx="9150350" cy="1012825"/>
            <a:chOff x="476" y="-638"/>
            <a:chExt cx="5764" cy="638"/>
          </a:xfrm>
        </p:grpSpPr>
        <p:sp>
          <p:nvSpPr>
            <p:cNvPr id="1041" name="Oval 17"/>
            <p:cNvSpPr>
              <a:spLocks noChangeArrowheads="1"/>
            </p:cNvSpPr>
            <p:nvPr userDrawn="1"/>
          </p:nvSpPr>
          <p:spPr bwMode="gray">
            <a:xfrm>
              <a:off x="555" y="-28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Oval 18"/>
            <p:cNvSpPr>
              <a:spLocks noChangeArrowheads="1"/>
            </p:cNvSpPr>
            <p:nvPr userDrawn="1"/>
          </p:nvSpPr>
          <p:spPr bwMode="gray">
            <a:xfrm>
              <a:off x="553" y="-5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9"/>
            <p:cNvSpPr>
              <a:spLocks noChangeArrowheads="1"/>
            </p:cNvSpPr>
            <p:nvPr userDrawn="1"/>
          </p:nvSpPr>
          <p:spPr bwMode="gray">
            <a:xfrm>
              <a:off x="843" y="-42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Oval 20"/>
            <p:cNvSpPr>
              <a:spLocks noChangeArrowheads="1"/>
            </p:cNvSpPr>
            <p:nvPr userDrawn="1"/>
          </p:nvSpPr>
          <p:spPr bwMode="gray">
            <a:xfrm>
              <a:off x="843" y="-13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Oval 21"/>
            <p:cNvSpPr>
              <a:spLocks noChangeArrowheads="1"/>
            </p:cNvSpPr>
            <p:nvPr userDrawn="1"/>
          </p:nvSpPr>
          <p:spPr bwMode="gray">
            <a:xfrm>
              <a:off x="1113" y="-28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Oval 22"/>
            <p:cNvSpPr>
              <a:spLocks noChangeArrowheads="1"/>
            </p:cNvSpPr>
            <p:nvPr userDrawn="1"/>
          </p:nvSpPr>
          <p:spPr bwMode="gray">
            <a:xfrm>
              <a:off x="1249" y="-1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Line 23"/>
            <p:cNvSpPr>
              <a:spLocks noChangeShapeType="1"/>
            </p:cNvSpPr>
            <p:nvPr userDrawn="1"/>
          </p:nvSpPr>
          <p:spPr bwMode="gray">
            <a:xfrm>
              <a:off x="577" y="-634"/>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8" name="Line 24"/>
            <p:cNvSpPr>
              <a:spLocks noChangeShapeType="1"/>
            </p:cNvSpPr>
            <p:nvPr userDrawn="1"/>
          </p:nvSpPr>
          <p:spPr bwMode="gray">
            <a:xfrm>
              <a:off x="719" y="-634"/>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9" name="Line 25"/>
            <p:cNvSpPr>
              <a:spLocks noChangeShapeType="1"/>
            </p:cNvSpPr>
            <p:nvPr userDrawn="1"/>
          </p:nvSpPr>
          <p:spPr bwMode="gray">
            <a:xfrm>
              <a:off x="864" y="-634"/>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0" name="Line 26"/>
            <p:cNvSpPr>
              <a:spLocks noChangeShapeType="1"/>
            </p:cNvSpPr>
            <p:nvPr userDrawn="1"/>
          </p:nvSpPr>
          <p:spPr bwMode="gray">
            <a:xfrm>
              <a:off x="1000" y="-633"/>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1" name="Line 27"/>
            <p:cNvSpPr>
              <a:spLocks noChangeShapeType="1"/>
            </p:cNvSpPr>
            <p:nvPr userDrawn="1"/>
          </p:nvSpPr>
          <p:spPr bwMode="gray">
            <a:xfrm>
              <a:off x="1136" y="-633"/>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2" name="Line 28"/>
            <p:cNvSpPr>
              <a:spLocks noChangeShapeType="1"/>
            </p:cNvSpPr>
            <p:nvPr userDrawn="1"/>
          </p:nvSpPr>
          <p:spPr bwMode="gray">
            <a:xfrm>
              <a:off x="1272" y="-635"/>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3" name="Line 29"/>
            <p:cNvSpPr>
              <a:spLocks noChangeShapeType="1"/>
            </p:cNvSpPr>
            <p:nvPr userDrawn="1"/>
          </p:nvSpPr>
          <p:spPr bwMode="gray">
            <a:xfrm>
              <a:off x="1414" y="-634"/>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 name="Line 30"/>
            <p:cNvSpPr>
              <a:spLocks noChangeShapeType="1"/>
            </p:cNvSpPr>
            <p:nvPr userDrawn="1"/>
          </p:nvSpPr>
          <p:spPr bwMode="gray">
            <a:xfrm>
              <a:off x="1565" y="-634"/>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5" name="Line 31"/>
            <p:cNvSpPr>
              <a:spLocks noChangeShapeType="1"/>
            </p:cNvSpPr>
            <p:nvPr userDrawn="1"/>
          </p:nvSpPr>
          <p:spPr bwMode="gray">
            <a:xfrm>
              <a:off x="1701" y="-634"/>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6" name="Line 32"/>
            <p:cNvSpPr>
              <a:spLocks noChangeShapeType="1"/>
            </p:cNvSpPr>
            <p:nvPr userDrawn="1"/>
          </p:nvSpPr>
          <p:spPr bwMode="gray">
            <a:xfrm>
              <a:off x="1837" y="-633"/>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7" name="Line 33"/>
            <p:cNvSpPr>
              <a:spLocks noChangeShapeType="1"/>
            </p:cNvSpPr>
            <p:nvPr userDrawn="1"/>
          </p:nvSpPr>
          <p:spPr bwMode="gray">
            <a:xfrm>
              <a:off x="1973" y="-633"/>
              <a:ext cx="0" cy="633"/>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8" name="Line 34"/>
            <p:cNvSpPr>
              <a:spLocks noChangeShapeType="1"/>
            </p:cNvSpPr>
            <p:nvPr userDrawn="1"/>
          </p:nvSpPr>
          <p:spPr bwMode="gray">
            <a:xfrm>
              <a:off x="2109" y="-634"/>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9" name="Oval 35"/>
            <p:cNvSpPr>
              <a:spLocks noChangeArrowheads="1"/>
            </p:cNvSpPr>
            <p:nvPr userDrawn="1"/>
          </p:nvSpPr>
          <p:spPr bwMode="gray">
            <a:xfrm>
              <a:off x="1392" y="-28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Oval 36"/>
            <p:cNvSpPr>
              <a:spLocks noChangeArrowheads="1"/>
            </p:cNvSpPr>
            <p:nvPr userDrawn="1"/>
          </p:nvSpPr>
          <p:spPr bwMode="gray">
            <a:xfrm>
              <a:off x="1390" y="-542"/>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Oval 37"/>
            <p:cNvSpPr>
              <a:spLocks noChangeArrowheads="1"/>
            </p:cNvSpPr>
            <p:nvPr userDrawn="1"/>
          </p:nvSpPr>
          <p:spPr bwMode="gray">
            <a:xfrm>
              <a:off x="1680" y="-42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Oval 38"/>
            <p:cNvSpPr>
              <a:spLocks noChangeArrowheads="1"/>
            </p:cNvSpPr>
            <p:nvPr userDrawn="1"/>
          </p:nvSpPr>
          <p:spPr bwMode="gray">
            <a:xfrm>
              <a:off x="1680" y="-54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Oval 39"/>
            <p:cNvSpPr>
              <a:spLocks noChangeArrowheads="1"/>
            </p:cNvSpPr>
            <p:nvPr userDrawn="1"/>
          </p:nvSpPr>
          <p:spPr bwMode="gray">
            <a:xfrm>
              <a:off x="1950" y="-28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Oval 40"/>
            <p:cNvSpPr>
              <a:spLocks noChangeArrowheads="1"/>
            </p:cNvSpPr>
            <p:nvPr userDrawn="1"/>
          </p:nvSpPr>
          <p:spPr bwMode="gray">
            <a:xfrm>
              <a:off x="2086" y="-14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Oval 41"/>
            <p:cNvSpPr>
              <a:spLocks noChangeArrowheads="1"/>
            </p:cNvSpPr>
            <p:nvPr userDrawn="1"/>
          </p:nvSpPr>
          <p:spPr bwMode="gray">
            <a:xfrm>
              <a:off x="2224" y="-28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Oval 42"/>
            <p:cNvSpPr>
              <a:spLocks noChangeArrowheads="1"/>
            </p:cNvSpPr>
            <p:nvPr userDrawn="1"/>
          </p:nvSpPr>
          <p:spPr bwMode="gray">
            <a:xfrm>
              <a:off x="2222" y="-54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Oval 43"/>
            <p:cNvSpPr>
              <a:spLocks noChangeArrowheads="1"/>
            </p:cNvSpPr>
            <p:nvPr userDrawn="1"/>
          </p:nvSpPr>
          <p:spPr bwMode="gray">
            <a:xfrm>
              <a:off x="2512" y="-42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Oval 44"/>
            <p:cNvSpPr>
              <a:spLocks noChangeArrowheads="1"/>
            </p:cNvSpPr>
            <p:nvPr userDrawn="1"/>
          </p:nvSpPr>
          <p:spPr bwMode="gray">
            <a:xfrm>
              <a:off x="2512" y="-153"/>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Oval 45"/>
            <p:cNvSpPr>
              <a:spLocks noChangeArrowheads="1"/>
            </p:cNvSpPr>
            <p:nvPr userDrawn="1"/>
          </p:nvSpPr>
          <p:spPr bwMode="gray">
            <a:xfrm>
              <a:off x="2782" y="-289"/>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Oval 46"/>
            <p:cNvSpPr>
              <a:spLocks noChangeArrowheads="1"/>
            </p:cNvSpPr>
            <p:nvPr userDrawn="1"/>
          </p:nvSpPr>
          <p:spPr bwMode="gray">
            <a:xfrm>
              <a:off x="2918" y="-15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71" name="Group 47"/>
            <p:cNvGrpSpPr>
              <a:grpSpLocks/>
            </p:cNvGrpSpPr>
            <p:nvPr userDrawn="1"/>
          </p:nvGrpSpPr>
          <p:grpSpPr bwMode="auto">
            <a:xfrm>
              <a:off x="2246" y="-638"/>
              <a:ext cx="1532" cy="635"/>
              <a:chOff x="-765" y="-1448"/>
              <a:chExt cx="1532" cy="2896"/>
            </a:xfrm>
          </p:grpSpPr>
          <p:sp>
            <p:nvSpPr>
              <p:cNvPr id="1072" name="Line 48"/>
              <p:cNvSpPr>
                <a:spLocks noChangeShapeType="1"/>
              </p:cNvSpPr>
              <p:nvPr userDrawn="1"/>
            </p:nvSpPr>
            <p:spPr bwMode="gray">
              <a:xfrm>
                <a:off x="-765"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3" name="Line 49"/>
              <p:cNvSpPr>
                <a:spLocks noChangeShapeType="1"/>
              </p:cNvSpPr>
              <p:nvPr userDrawn="1"/>
            </p:nvSpPr>
            <p:spPr bwMode="gray">
              <a:xfrm>
                <a:off x="-614"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4" name="Line 50"/>
              <p:cNvSpPr>
                <a:spLocks noChangeShapeType="1"/>
              </p:cNvSpPr>
              <p:nvPr userDrawn="1"/>
            </p:nvSpPr>
            <p:spPr bwMode="gray">
              <a:xfrm>
                <a:off x="-478"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 name="Line 51"/>
              <p:cNvSpPr>
                <a:spLocks noChangeShapeType="1"/>
              </p:cNvSpPr>
              <p:nvPr userDrawn="1"/>
            </p:nvSpPr>
            <p:spPr bwMode="gray">
              <a:xfrm>
                <a:off x="-342" y="-1441"/>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6" name="Line 52"/>
              <p:cNvSpPr>
                <a:spLocks noChangeShapeType="1"/>
              </p:cNvSpPr>
              <p:nvPr userDrawn="1"/>
            </p:nvSpPr>
            <p:spPr bwMode="gray">
              <a:xfrm>
                <a:off x="-206" y="-1441"/>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7" name="Line 53"/>
              <p:cNvSpPr>
                <a:spLocks noChangeShapeType="1"/>
              </p:cNvSpPr>
              <p:nvPr userDrawn="1"/>
            </p:nvSpPr>
            <p:spPr bwMode="gray">
              <a:xfrm>
                <a:off x="-70" y="-144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8" name="Line 54"/>
              <p:cNvSpPr>
                <a:spLocks noChangeShapeType="1"/>
              </p:cNvSpPr>
              <p:nvPr userDrawn="1"/>
            </p:nvSpPr>
            <p:spPr bwMode="gray">
              <a:xfrm>
                <a:off x="72"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9" name="Line 55"/>
              <p:cNvSpPr>
                <a:spLocks noChangeShapeType="1"/>
              </p:cNvSpPr>
              <p:nvPr userDrawn="1"/>
            </p:nvSpPr>
            <p:spPr bwMode="gray">
              <a:xfrm>
                <a:off x="223"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 name="Line 56"/>
              <p:cNvSpPr>
                <a:spLocks noChangeShapeType="1"/>
              </p:cNvSpPr>
              <p:nvPr userDrawn="1"/>
            </p:nvSpPr>
            <p:spPr bwMode="gray">
              <a:xfrm>
                <a:off x="359"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1" name="Line 57"/>
              <p:cNvSpPr>
                <a:spLocks noChangeShapeType="1"/>
              </p:cNvSpPr>
              <p:nvPr userDrawn="1"/>
            </p:nvSpPr>
            <p:spPr bwMode="gray">
              <a:xfrm>
                <a:off x="495" y="-143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2" name="Line 58"/>
              <p:cNvSpPr>
                <a:spLocks noChangeShapeType="1"/>
              </p:cNvSpPr>
              <p:nvPr userDrawn="1"/>
            </p:nvSpPr>
            <p:spPr bwMode="gray">
              <a:xfrm>
                <a:off x="631" y="-143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3" name="Line 59"/>
              <p:cNvSpPr>
                <a:spLocks noChangeShapeType="1"/>
              </p:cNvSpPr>
              <p:nvPr userDrawn="1"/>
            </p:nvSpPr>
            <p:spPr bwMode="gray">
              <a:xfrm>
                <a:off x="767"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84" name="Oval 60"/>
            <p:cNvSpPr>
              <a:spLocks noChangeArrowheads="1"/>
            </p:cNvSpPr>
            <p:nvPr userDrawn="1"/>
          </p:nvSpPr>
          <p:spPr bwMode="gray">
            <a:xfrm>
              <a:off x="3061" y="-41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Oval 61"/>
            <p:cNvSpPr>
              <a:spLocks noChangeArrowheads="1"/>
            </p:cNvSpPr>
            <p:nvPr userDrawn="1"/>
          </p:nvSpPr>
          <p:spPr bwMode="gray">
            <a:xfrm>
              <a:off x="3059" y="-5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Oval 62"/>
            <p:cNvSpPr>
              <a:spLocks noChangeArrowheads="1"/>
            </p:cNvSpPr>
            <p:nvPr userDrawn="1"/>
          </p:nvSpPr>
          <p:spPr bwMode="gray">
            <a:xfrm>
              <a:off x="3349" y="-41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Oval 63"/>
            <p:cNvSpPr>
              <a:spLocks noChangeArrowheads="1"/>
            </p:cNvSpPr>
            <p:nvPr userDrawn="1"/>
          </p:nvSpPr>
          <p:spPr bwMode="gray">
            <a:xfrm>
              <a:off x="3349" y="-543"/>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Oval 64"/>
            <p:cNvSpPr>
              <a:spLocks noChangeArrowheads="1"/>
            </p:cNvSpPr>
            <p:nvPr userDrawn="1"/>
          </p:nvSpPr>
          <p:spPr bwMode="gray">
            <a:xfrm>
              <a:off x="3619" y="-28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Oval 65"/>
            <p:cNvSpPr>
              <a:spLocks noChangeArrowheads="1"/>
            </p:cNvSpPr>
            <p:nvPr userDrawn="1"/>
          </p:nvSpPr>
          <p:spPr bwMode="gray">
            <a:xfrm>
              <a:off x="3755" y="-1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Oval 66"/>
            <p:cNvSpPr>
              <a:spLocks noChangeArrowheads="1"/>
            </p:cNvSpPr>
            <p:nvPr userDrawn="1"/>
          </p:nvSpPr>
          <p:spPr bwMode="gray">
            <a:xfrm>
              <a:off x="3913" y="-27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Oval 67"/>
            <p:cNvSpPr>
              <a:spLocks noChangeArrowheads="1"/>
            </p:cNvSpPr>
            <p:nvPr userDrawn="1"/>
          </p:nvSpPr>
          <p:spPr bwMode="gray">
            <a:xfrm>
              <a:off x="3911" y="-548"/>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Oval 68"/>
            <p:cNvSpPr>
              <a:spLocks noChangeArrowheads="1"/>
            </p:cNvSpPr>
            <p:nvPr userDrawn="1"/>
          </p:nvSpPr>
          <p:spPr bwMode="gray">
            <a:xfrm>
              <a:off x="4201" y="-45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Oval 69"/>
            <p:cNvSpPr>
              <a:spLocks noChangeArrowheads="1"/>
            </p:cNvSpPr>
            <p:nvPr userDrawn="1"/>
          </p:nvSpPr>
          <p:spPr bwMode="gray">
            <a:xfrm>
              <a:off x="4201" y="-1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Oval 70"/>
            <p:cNvSpPr>
              <a:spLocks noChangeArrowheads="1"/>
            </p:cNvSpPr>
            <p:nvPr userDrawn="1"/>
          </p:nvSpPr>
          <p:spPr bwMode="gray">
            <a:xfrm>
              <a:off x="4471" y="-29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Oval 71"/>
            <p:cNvSpPr>
              <a:spLocks noChangeArrowheads="1"/>
            </p:cNvSpPr>
            <p:nvPr userDrawn="1"/>
          </p:nvSpPr>
          <p:spPr bwMode="gray">
            <a:xfrm>
              <a:off x="4607" y="-154"/>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96" name="Group 72"/>
            <p:cNvGrpSpPr>
              <a:grpSpLocks/>
            </p:cNvGrpSpPr>
            <p:nvPr userDrawn="1"/>
          </p:nvGrpSpPr>
          <p:grpSpPr bwMode="auto">
            <a:xfrm>
              <a:off x="3935" y="-638"/>
              <a:ext cx="1532" cy="635"/>
              <a:chOff x="-765" y="-1448"/>
              <a:chExt cx="1532" cy="2896"/>
            </a:xfrm>
          </p:grpSpPr>
          <p:sp>
            <p:nvSpPr>
              <p:cNvPr id="1097" name="Line 73"/>
              <p:cNvSpPr>
                <a:spLocks noChangeShapeType="1"/>
              </p:cNvSpPr>
              <p:nvPr userDrawn="1"/>
            </p:nvSpPr>
            <p:spPr bwMode="gray">
              <a:xfrm>
                <a:off x="-765"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Line 74"/>
              <p:cNvSpPr>
                <a:spLocks noChangeShapeType="1"/>
              </p:cNvSpPr>
              <p:nvPr userDrawn="1"/>
            </p:nvSpPr>
            <p:spPr bwMode="gray">
              <a:xfrm>
                <a:off x="-614"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9" name="Line 75"/>
              <p:cNvSpPr>
                <a:spLocks noChangeShapeType="1"/>
              </p:cNvSpPr>
              <p:nvPr userDrawn="1"/>
            </p:nvSpPr>
            <p:spPr bwMode="gray">
              <a:xfrm>
                <a:off x="-478"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0" name="Line 76"/>
              <p:cNvSpPr>
                <a:spLocks noChangeShapeType="1"/>
              </p:cNvSpPr>
              <p:nvPr userDrawn="1"/>
            </p:nvSpPr>
            <p:spPr bwMode="gray">
              <a:xfrm>
                <a:off x="-342" y="-1441"/>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1" name="Line 77"/>
              <p:cNvSpPr>
                <a:spLocks noChangeShapeType="1"/>
              </p:cNvSpPr>
              <p:nvPr userDrawn="1"/>
            </p:nvSpPr>
            <p:spPr bwMode="gray">
              <a:xfrm>
                <a:off x="-206" y="-1441"/>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2" name="Line 78"/>
              <p:cNvSpPr>
                <a:spLocks noChangeShapeType="1"/>
              </p:cNvSpPr>
              <p:nvPr userDrawn="1"/>
            </p:nvSpPr>
            <p:spPr bwMode="gray">
              <a:xfrm>
                <a:off x="-70" y="-144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3" name="Line 79"/>
              <p:cNvSpPr>
                <a:spLocks noChangeShapeType="1"/>
              </p:cNvSpPr>
              <p:nvPr userDrawn="1"/>
            </p:nvSpPr>
            <p:spPr bwMode="gray">
              <a:xfrm>
                <a:off x="72"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4" name="Line 80"/>
              <p:cNvSpPr>
                <a:spLocks noChangeShapeType="1"/>
              </p:cNvSpPr>
              <p:nvPr userDrawn="1"/>
            </p:nvSpPr>
            <p:spPr bwMode="gray">
              <a:xfrm>
                <a:off x="223"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5" name="Line 81"/>
              <p:cNvSpPr>
                <a:spLocks noChangeShapeType="1"/>
              </p:cNvSpPr>
              <p:nvPr userDrawn="1"/>
            </p:nvSpPr>
            <p:spPr bwMode="gray">
              <a:xfrm>
                <a:off x="359" y="-1442"/>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 name="Line 82"/>
              <p:cNvSpPr>
                <a:spLocks noChangeShapeType="1"/>
              </p:cNvSpPr>
              <p:nvPr userDrawn="1"/>
            </p:nvSpPr>
            <p:spPr bwMode="gray">
              <a:xfrm>
                <a:off x="495" y="-143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7" name="Line 83"/>
              <p:cNvSpPr>
                <a:spLocks noChangeShapeType="1"/>
              </p:cNvSpPr>
              <p:nvPr userDrawn="1"/>
            </p:nvSpPr>
            <p:spPr bwMode="gray">
              <a:xfrm>
                <a:off x="631" y="-1438"/>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8" name="Line 84"/>
              <p:cNvSpPr>
                <a:spLocks noChangeShapeType="1"/>
              </p:cNvSpPr>
              <p:nvPr userDrawn="1"/>
            </p:nvSpPr>
            <p:spPr bwMode="gray">
              <a:xfrm>
                <a:off x="767" y="-1445"/>
                <a:ext cx="0" cy="2886"/>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9" name="Oval 85"/>
            <p:cNvSpPr>
              <a:spLocks noChangeArrowheads="1"/>
            </p:cNvSpPr>
            <p:nvPr userDrawn="1"/>
          </p:nvSpPr>
          <p:spPr bwMode="gray">
            <a:xfrm>
              <a:off x="4750" y="-36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0" name="Oval 86"/>
            <p:cNvSpPr>
              <a:spLocks noChangeArrowheads="1"/>
            </p:cNvSpPr>
            <p:nvPr userDrawn="1"/>
          </p:nvSpPr>
          <p:spPr bwMode="gray">
            <a:xfrm>
              <a:off x="4748" y="-54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Oval 87"/>
            <p:cNvSpPr>
              <a:spLocks noChangeArrowheads="1"/>
            </p:cNvSpPr>
            <p:nvPr userDrawn="1"/>
          </p:nvSpPr>
          <p:spPr bwMode="gray">
            <a:xfrm>
              <a:off x="5038" y="-42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Oval 88"/>
            <p:cNvSpPr>
              <a:spLocks noChangeArrowheads="1"/>
            </p:cNvSpPr>
            <p:nvPr userDrawn="1"/>
          </p:nvSpPr>
          <p:spPr bwMode="gray">
            <a:xfrm>
              <a:off x="5038" y="-543"/>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Oval 89"/>
            <p:cNvSpPr>
              <a:spLocks noChangeArrowheads="1"/>
            </p:cNvSpPr>
            <p:nvPr userDrawn="1"/>
          </p:nvSpPr>
          <p:spPr bwMode="gray">
            <a:xfrm>
              <a:off x="5308" y="-28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Oval 90"/>
            <p:cNvSpPr>
              <a:spLocks noChangeArrowheads="1"/>
            </p:cNvSpPr>
            <p:nvPr userDrawn="1"/>
          </p:nvSpPr>
          <p:spPr bwMode="gray">
            <a:xfrm>
              <a:off x="5444" y="-151"/>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Oval 91"/>
            <p:cNvSpPr>
              <a:spLocks noChangeArrowheads="1"/>
            </p:cNvSpPr>
            <p:nvPr userDrawn="1"/>
          </p:nvSpPr>
          <p:spPr bwMode="gray">
            <a:xfrm>
              <a:off x="5580" y="-286"/>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Oval 92"/>
            <p:cNvSpPr>
              <a:spLocks noChangeArrowheads="1"/>
            </p:cNvSpPr>
            <p:nvPr userDrawn="1"/>
          </p:nvSpPr>
          <p:spPr bwMode="gray">
            <a:xfrm>
              <a:off x="5578" y="-547"/>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Oval 93"/>
            <p:cNvSpPr>
              <a:spLocks noChangeArrowheads="1"/>
            </p:cNvSpPr>
            <p:nvPr userDrawn="1"/>
          </p:nvSpPr>
          <p:spPr bwMode="gray">
            <a:xfrm>
              <a:off x="5868" y="-42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Oval 94"/>
            <p:cNvSpPr>
              <a:spLocks noChangeArrowheads="1"/>
            </p:cNvSpPr>
            <p:nvPr userDrawn="1"/>
          </p:nvSpPr>
          <p:spPr bwMode="gray">
            <a:xfrm>
              <a:off x="5868" y="-155"/>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Oval 95"/>
            <p:cNvSpPr>
              <a:spLocks noChangeArrowheads="1"/>
            </p:cNvSpPr>
            <p:nvPr userDrawn="1"/>
          </p:nvSpPr>
          <p:spPr bwMode="gray">
            <a:xfrm>
              <a:off x="6138" y="-280"/>
              <a:ext cx="44" cy="4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Line 96"/>
            <p:cNvSpPr>
              <a:spLocks noChangeShapeType="1"/>
            </p:cNvSpPr>
            <p:nvPr userDrawn="1"/>
          </p:nvSpPr>
          <p:spPr bwMode="gray">
            <a:xfrm>
              <a:off x="5602" y="-636"/>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1" name="Line 97"/>
            <p:cNvSpPr>
              <a:spLocks noChangeShapeType="1"/>
            </p:cNvSpPr>
            <p:nvPr userDrawn="1"/>
          </p:nvSpPr>
          <p:spPr bwMode="gray">
            <a:xfrm>
              <a:off x="5753" y="-636"/>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2" name="Line 98"/>
            <p:cNvSpPr>
              <a:spLocks noChangeShapeType="1"/>
            </p:cNvSpPr>
            <p:nvPr userDrawn="1"/>
          </p:nvSpPr>
          <p:spPr bwMode="gray">
            <a:xfrm>
              <a:off x="5889" y="-636"/>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3" name="Line 99"/>
            <p:cNvSpPr>
              <a:spLocks noChangeShapeType="1"/>
            </p:cNvSpPr>
            <p:nvPr userDrawn="1"/>
          </p:nvSpPr>
          <p:spPr bwMode="gray">
            <a:xfrm>
              <a:off x="6025" y="-635"/>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4" name="Line 100"/>
            <p:cNvSpPr>
              <a:spLocks noChangeShapeType="1"/>
            </p:cNvSpPr>
            <p:nvPr userDrawn="1"/>
          </p:nvSpPr>
          <p:spPr bwMode="gray">
            <a:xfrm>
              <a:off x="6161" y="-635"/>
              <a:ext cx="0" cy="632"/>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5" name="Line 101"/>
            <p:cNvSpPr>
              <a:spLocks noChangeShapeType="1"/>
            </p:cNvSpPr>
            <p:nvPr userDrawn="1"/>
          </p:nvSpPr>
          <p:spPr bwMode="gray">
            <a:xfrm>
              <a:off x="476" y="-525"/>
              <a:ext cx="5760" cy="0"/>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 name="Line 102"/>
            <p:cNvSpPr>
              <a:spLocks noChangeShapeType="1"/>
            </p:cNvSpPr>
            <p:nvPr userDrawn="1"/>
          </p:nvSpPr>
          <p:spPr bwMode="gray">
            <a:xfrm>
              <a:off x="477" y="-389"/>
              <a:ext cx="5760" cy="0"/>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 name="Line 103"/>
            <p:cNvSpPr>
              <a:spLocks noChangeShapeType="1"/>
            </p:cNvSpPr>
            <p:nvPr userDrawn="1"/>
          </p:nvSpPr>
          <p:spPr bwMode="gray">
            <a:xfrm>
              <a:off x="478" y="-253"/>
              <a:ext cx="5760" cy="0"/>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 name="Line 104"/>
            <p:cNvSpPr>
              <a:spLocks noChangeShapeType="1"/>
            </p:cNvSpPr>
            <p:nvPr userDrawn="1"/>
          </p:nvSpPr>
          <p:spPr bwMode="gray">
            <a:xfrm>
              <a:off x="480" y="-126"/>
              <a:ext cx="5760" cy="0"/>
            </a:xfrm>
            <a:prstGeom prst="line">
              <a:avLst/>
            </a:prstGeom>
            <a:no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29" name="Rectangle 105"/>
          <p:cNvSpPr>
            <a:spLocks noChangeArrowheads="1"/>
          </p:cNvSpPr>
          <p:nvPr/>
        </p:nvSpPr>
        <p:spPr bwMode="gray">
          <a:xfrm>
            <a:off x="0" y="800100"/>
            <a:ext cx="9144000" cy="301625"/>
          </a:xfrm>
          <a:prstGeom prst="rect">
            <a:avLst/>
          </a:prstGeom>
          <a:gradFill rotWithShape="1">
            <a:gsLst>
              <a:gs pos="0">
                <a:schemeClr val="tx1">
                  <a:gamma/>
                  <a:shade val="46275"/>
                  <a:invGamma/>
                </a:schemeClr>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Oval 106" descr="06_original_w"/>
          <p:cNvSpPr>
            <a:spLocks noChangeArrowheads="1"/>
          </p:cNvSpPr>
          <p:nvPr/>
        </p:nvSpPr>
        <p:spPr bwMode="gray">
          <a:xfrm>
            <a:off x="7956550" y="404813"/>
            <a:ext cx="936625" cy="1008062"/>
          </a:xfrm>
          <a:prstGeom prst="ellipse">
            <a:avLst/>
          </a:prstGeom>
          <a:blipFill dpi="0" rotWithShape="1">
            <a:blip r:embed="rId14"/>
            <a:srcRect/>
            <a:stretch>
              <a:fillRect/>
            </a:stretch>
          </a:blip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457200" y="1228725"/>
            <a:ext cx="82296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fld id="{4DF6EF32-F62F-4E88-84E6-506F77E74492}" type="slidenum">
              <a:rPr lang="en-US" smtClean="0"/>
              <a:pPr/>
              <a:t>‹#›</a:t>
            </a:fld>
            <a:endParaRPr lang="en-US"/>
          </a:p>
        </p:txBody>
      </p:sp>
      <p:sp>
        <p:nvSpPr>
          <p:cNvPr id="1026" name="Rectangle 2"/>
          <p:cNvSpPr>
            <a:spLocks noGrp="1" noChangeArrowheads="1"/>
          </p:cNvSpPr>
          <p:nvPr>
            <p:ph type="title"/>
          </p:nvPr>
        </p:nvSpPr>
        <p:spPr bwMode="black">
          <a:xfrm>
            <a:off x="457200" y="228600"/>
            <a:ext cx="7391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smtClean="0"/>
          </a:p>
        </p:txBody>
      </p:sp>
      <p:pic>
        <p:nvPicPr>
          <p:cNvPr id="99" name="Picture 9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r" rtl="0" eaLnBrk="1" fontAlgn="base" hangingPunct="1">
        <a:spcBef>
          <a:spcPct val="0"/>
        </a:spcBef>
        <a:spcAft>
          <a:spcPct val="0"/>
        </a:spcAft>
        <a:defRPr sz="2800" b="1" i="1">
          <a:solidFill>
            <a:schemeClr val="tx1"/>
          </a:solidFill>
          <a:latin typeface="+mj-lt"/>
          <a:ea typeface="+mj-ea"/>
          <a:cs typeface="+mj-cs"/>
        </a:defRPr>
      </a:lvl1pPr>
      <a:lvl2pPr algn="r" rtl="0" eaLnBrk="1" fontAlgn="base" hangingPunct="1">
        <a:spcBef>
          <a:spcPct val="0"/>
        </a:spcBef>
        <a:spcAft>
          <a:spcPct val="0"/>
        </a:spcAft>
        <a:defRPr sz="2800" b="1" i="1">
          <a:solidFill>
            <a:schemeClr val="tx1"/>
          </a:solidFill>
          <a:latin typeface="Verdana" pitchFamily="34" charset="0"/>
        </a:defRPr>
      </a:lvl2pPr>
      <a:lvl3pPr algn="r" rtl="0" eaLnBrk="1" fontAlgn="base" hangingPunct="1">
        <a:spcBef>
          <a:spcPct val="0"/>
        </a:spcBef>
        <a:spcAft>
          <a:spcPct val="0"/>
        </a:spcAft>
        <a:defRPr sz="2800" b="1" i="1">
          <a:solidFill>
            <a:schemeClr val="tx1"/>
          </a:solidFill>
          <a:latin typeface="Verdana" pitchFamily="34" charset="0"/>
        </a:defRPr>
      </a:lvl3pPr>
      <a:lvl4pPr algn="r" rtl="0" eaLnBrk="1" fontAlgn="base" hangingPunct="1">
        <a:spcBef>
          <a:spcPct val="0"/>
        </a:spcBef>
        <a:spcAft>
          <a:spcPct val="0"/>
        </a:spcAft>
        <a:defRPr sz="2800" b="1" i="1">
          <a:solidFill>
            <a:schemeClr val="tx1"/>
          </a:solidFill>
          <a:latin typeface="Verdana" pitchFamily="34" charset="0"/>
        </a:defRPr>
      </a:lvl4pPr>
      <a:lvl5pPr algn="r" rtl="0" eaLnBrk="1" fontAlgn="base" hangingPunct="1">
        <a:spcBef>
          <a:spcPct val="0"/>
        </a:spcBef>
        <a:spcAft>
          <a:spcPct val="0"/>
        </a:spcAft>
        <a:defRPr sz="2800" b="1" i="1">
          <a:solidFill>
            <a:schemeClr val="tx1"/>
          </a:solidFill>
          <a:latin typeface="Verdana" pitchFamily="34" charset="0"/>
        </a:defRPr>
      </a:lvl5pPr>
      <a:lvl6pPr marL="457200" algn="r" rtl="0" eaLnBrk="1" fontAlgn="base" hangingPunct="1">
        <a:spcBef>
          <a:spcPct val="0"/>
        </a:spcBef>
        <a:spcAft>
          <a:spcPct val="0"/>
        </a:spcAft>
        <a:defRPr sz="2800" b="1" i="1">
          <a:solidFill>
            <a:schemeClr val="tx1"/>
          </a:solidFill>
          <a:latin typeface="Verdana" pitchFamily="34" charset="0"/>
        </a:defRPr>
      </a:lvl6pPr>
      <a:lvl7pPr marL="914400" algn="r" rtl="0" eaLnBrk="1" fontAlgn="base" hangingPunct="1">
        <a:spcBef>
          <a:spcPct val="0"/>
        </a:spcBef>
        <a:spcAft>
          <a:spcPct val="0"/>
        </a:spcAft>
        <a:defRPr sz="2800" b="1" i="1">
          <a:solidFill>
            <a:schemeClr val="tx1"/>
          </a:solidFill>
          <a:latin typeface="Verdana" pitchFamily="34" charset="0"/>
        </a:defRPr>
      </a:lvl7pPr>
      <a:lvl8pPr marL="1371600" algn="r" rtl="0" eaLnBrk="1" fontAlgn="base" hangingPunct="1">
        <a:spcBef>
          <a:spcPct val="0"/>
        </a:spcBef>
        <a:spcAft>
          <a:spcPct val="0"/>
        </a:spcAft>
        <a:defRPr sz="2800" b="1" i="1">
          <a:solidFill>
            <a:schemeClr val="tx1"/>
          </a:solidFill>
          <a:latin typeface="Verdana" pitchFamily="34" charset="0"/>
        </a:defRPr>
      </a:lvl8pPr>
      <a:lvl9pPr marL="1828800" algn="r" rtl="0" eaLnBrk="1" fontAlgn="base" hangingPunct="1">
        <a:spcBef>
          <a:spcPct val="0"/>
        </a:spcBef>
        <a:spcAft>
          <a:spcPct val="0"/>
        </a:spcAft>
        <a:defRPr sz="2800" b="1" i="1">
          <a:solidFill>
            <a:schemeClr val="tx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17.png"/><Relationship Id="rId5" Type="http://schemas.openxmlformats.org/officeDocument/2006/relationships/image" Target="../media/image20.jpeg"/><Relationship Id="rId10" Type="http://schemas.openxmlformats.org/officeDocument/2006/relationships/image" Target="../media/image16.png"/><Relationship Id="rId4" Type="http://schemas.openxmlformats.org/officeDocument/2006/relationships/image" Target="../media/image19.jpe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b="1" smtClean="0"/>
              <a:t>ỨNG DỤNG </a:t>
            </a:r>
            <a:r>
              <a:rPr lang="en-US" sz="2800" b="1"/>
              <a:t>HỖ TRỢ KHÁCH DU LỊCH </a:t>
            </a:r>
            <a:r>
              <a:rPr lang="en-US" sz="2800" b="1" smtClean="0"/>
              <a:t>TRÊN </a:t>
            </a:r>
            <a:r>
              <a:rPr lang="en-US" sz="2800" b="1"/>
              <a:t>ANDROID</a:t>
            </a:r>
          </a:p>
        </p:txBody>
      </p:sp>
      <p:sp>
        <p:nvSpPr>
          <p:cNvPr id="3" name="Subtitle 2"/>
          <p:cNvSpPr>
            <a:spLocks noGrp="1"/>
          </p:cNvSpPr>
          <p:nvPr>
            <p:ph type="subTitle" idx="4294967295"/>
          </p:nvPr>
        </p:nvSpPr>
        <p:spPr>
          <a:xfrm>
            <a:off x="4038600" y="5105400"/>
            <a:ext cx="5181600" cy="457200"/>
          </a:xfrm>
        </p:spPr>
        <p:txBody>
          <a:bodyPr/>
          <a:lstStyle/>
          <a:p>
            <a:pPr marL="0" indent="0" algn="ctr">
              <a:buNone/>
            </a:pPr>
            <a:r>
              <a:rPr lang="en-US" sz="1600" b="0" i="1" u="sng" smtClean="0">
                <a:solidFill>
                  <a:schemeClr val="tx1"/>
                </a:solidFill>
              </a:rPr>
              <a:t>Nhóm SV thực hiện:</a:t>
            </a:r>
          </a:p>
          <a:p>
            <a:pPr marL="0" indent="0" algn="ctr">
              <a:buNone/>
            </a:pPr>
            <a:r>
              <a:rPr lang="en-US" sz="1600" b="0" smtClean="0">
                <a:solidFill>
                  <a:schemeClr val="tx1"/>
                </a:solidFill>
              </a:rPr>
              <a:t>Nguyễn Minh Hiếu – 07520117</a:t>
            </a:r>
          </a:p>
          <a:p>
            <a:pPr marL="0" indent="0" algn="ctr">
              <a:buNone/>
            </a:pPr>
            <a:r>
              <a:rPr lang="en-US" sz="1600" b="0" smtClean="0">
                <a:solidFill>
                  <a:schemeClr val="tx1"/>
                </a:solidFill>
              </a:rPr>
              <a:t>Lê Trọng Hiếu - 07520119</a:t>
            </a:r>
            <a:endParaRPr lang="en-US" sz="1600" b="0">
              <a:solidFill>
                <a:schemeClr val="tx1"/>
              </a:solidFill>
            </a:endParaRPr>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2314841" y="2858869"/>
            <a:ext cx="5533759" cy="646331"/>
          </a:xfrm>
          <a:prstGeom prst="rect">
            <a:avLst/>
          </a:prstGeom>
          <a:noFill/>
        </p:spPr>
        <p:txBody>
          <a:bodyPr wrap="none" rtlCol="0">
            <a:spAutoFit/>
          </a:bodyPr>
          <a:lstStyle/>
          <a:p>
            <a:r>
              <a:rPr lang="en-US" smtClean="0"/>
              <a:t>Trường ĐH Công Nghệ Thông Tin – ĐHQG </a:t>
            </a:r>
            <a:r>
              <a:rPr lang="en-US" smtClean="0"/>
              <a:t>TP.HCM</a:t>
            </a:r>
          </a:p>
          <a:p>
            <a:pPr algn="ctr"/>
            <a:r>
              <a:rPr lang="en-US" smtClean="0"/>
              <a:t>Khoa Hệ Thống Thông Tin</a:t>
            </a:r>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57200" y="274637"/>
            <a:ext cx="8458200" cy="563563"/>
          </a:xfrm>
        </p:spPr>
        <p:txBody>
          <a:bodyPr/>
          <a:lstStyle/>
          <a:p>
            <a:r>
              <a:rPr lang="en-US" sz="2800" smtClean="0"/>
              <a:t>Phương pháp khuyến nghị nhiều chiều</a:t>
            </a:r>
            <a:endParaRPr lang="en-US" sz="2800"/>
          </a:p>
        </p:txBody>
      </p:sp>
      <p:sp>
        <p:nvSpPr>
          <p:cNvPr id="6" name="Slide Number Placeholder 5"/>
          <p:cNvSpPr>
            <a:spLocks noGrp="1"/>
          </p:cNvSpPr>
          <p:nvPr>
            <p:ph type="sldNum" sz="quarter" idx="12"/>
          </p:nvPr>
        </p:nvSpPr>
        <p:spPr/>
        <p:txBody>
          <a:bodyPr/>
          <a:lstStyle/>
          <a:p>
            <a:fld id="{845E3117-1AE7-4ACC-839B-C69B4E3F6E58}" type="slidenum">
              <a:rPr lang="en-US" smtClean="0"/>
              <a:pPr/>
              <a:t>10</a:t>
            </a:fld>
            <a:endParaRPr lang="en-US"/>
          </a:p>
        </p:txBody>
      </p:sp>
      <p:pic>
        <p:nvPicPr>
          <p:cNvPr id="1027" name="Picture 3" descr="C:\inetpub\wwwroot\wcf4webservices\imgPlacesResize\4_dinh_doc_l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159704"/>
            <a:ext cx="1013318"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EHIEU\Desktop\240176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1159704"/>
            <a:ext cx="996672"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LEHIEU\Desktop\2dded8bff6b48c3a59f09b9ba00863bfHa%20Long%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3928" y="1159704"/>
            <a:ext cx="996672"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LEHIEU\Desktop\DSC_139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1159704"/>
            <a:ext cx="1016335"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LEHIEU\Desktop\463px-Symbol_thumbs_up_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0406" y="1997903"/>
            <a:ext cx="315913" cy="4092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Users\LEHIEU\Desktop\463px-Symbol_thumbs_up_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13687" y="2029120"/>
            <a:ext cx="315913" cy="409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52456" y="2015654"/>
            <a:ext cx="325730" cy="369332"/>
          </a:xfrm>
          <a:prstGeom prst="rect">
            <a:avLst/>
          </a:prstGeom>
          <a:noFill/>
        </p:spPr>
        <p:txBody>
          <a:bodyPr wrap="none" rtlCol="0">
            <a:spAutoFit/>
          </a:bodyPr>
          <a:lstStyle/>
          <a:p>
            <a:r>
              <a:rPr lang="en-US" b="1" smtClean="0"/>
              <a:t>?</a:t>
            </a:r>
            <a:endParaRPr lang="en-US" b="1"/>
          </a:p>
        </p:txBody>
      </p:sp>
      <p:sp>
        <p:nvSpPr>
          <p:cNvPr id="18" name="TextBox 17"/>
          <p:cNvSpPr txBox="1"/>
          <p:nvPr/>
        </p:nvSpPr>
        <p:spPr>
          <a:xfrm>
            <a:off x="5770270" y="2004019"/>
            <a:ext cx="325730" cy="369332"/>
          </a:xfrm>
          <a:prstGeom prst="rect">
            <a:avLst/>
          </a:prstGeom>
          <a:noFill/>
        </p:spPr>
        <p:txBody>
          <a:bodyPr wrap="none" rtlCol="0">
            <a:spAutoFit/>
          </a:bodyPr>
          <a:lstStyle/>
          <a:p>
            <a:r>
              <a:rPr lang="en-US" b="1" smtClean="0"/>
              <a:t>?</a:t>
            </a:r>
            <a:endParaRPr lang="en-US" b="1"/>
          </a:p>
        </p:txBody>
      </p:sp>
      <p:pic>
        <p:nvPicPr>
          <p:cNvPr id="1036" name="Picture 12" descr="C:\Users\LEHIEU\Desktop\55da4e3fd181d5103a578b1c6064a470-weather-symbols-clip-ar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03558" y="3432878"/>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LEHIEU\Desktop\Prime-Time-Cloc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6054" y="2452796"/>
            <a:ext cx="647146" cy="6471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LEHIEU\Desktop\User-Group-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9800" y="2345497"/>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LEHIEU\Desktop\gold-dollar-sig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95630" y="3352800"/>
            <a:ext cx="574675" cy="8470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087655" y="4262735"/>
            <a:ext cx="5325496"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bg1"/>
                </a:solidFill>
              </a:rPr>
              <a:t>(Users </a:t>
            </a:r>
            <a:r>
              <a:rPr lang="en-US" sz="2400" smtClean="0">
                <a:solidFill>
                  <a:schemeClr val="bg1"/>
                </a:solidFill>
              </a:rPr>
              <a:t>x</a:t>
            </a:r>
            <a:r>
              <a:rPr lang="en-US" sz="2400" i="1" smtClean="0">
                <a:solidFill>
                  <a:schemeClr val="bg1"/>
                </a:solidFill>
              </a:rPr>
              <a:t> Items x Contexts) </a:t>
            </a:r>
            <a:r>
              <a:rPr lang="en-US" sz="2400" i="1" smtClean="0">
                <a:solidFill>
                  <a:schemeClr val="bg1"/>
                </a:solidFill>
                <a:sym typeface="Wingdings"/>
              </a:rPr>
              <a:t></a:t>
            </a:r>
            <a:r>
              <a:rPr lang="en-US" sz="2400" i="1" smtClean="0">
                <a:solidFill>
                  <a:schemeClr val="bg1"/>
                </a:solidFill>
              </a:rPr>
              <a:t> Ratings</a:t>
            </a:r>
            <a:endParaRPr lang="en-US" sz="2400" i="1">
              <a:solidFill>
                <a:schemeClr val="bg1"/>
              </a:solidFill>
            </a:endParaRPr>
          </a:p>
        </p:txBody>
      </p:sp>
      <p:sp>
        <p:nvSpPr>
          <p:cNvPr id="9" name="Rectangle 8"/>
          <p:cNvSpPr/>
          <p:nvPr/>
        </p:nvSpPr>
        <p:spPr>
          <a:xfrm>
            <a:off x="1310347" y="4744357"/>
            <a:ext cx="6858000" cy="1631216"/>
          </a:xfrm>
          <a:prstGeom prst="rect">
            <a:avLst/>
          </a:prstGeom>
        </p:spPr>
        <p:txBody>
          <a:bodyPr wrap="square">
            <a:spAutoFit/>
          </a:bodyPr>
          <a:lstStyle/>
          <a:p>
            <a:pPr marL="0" indent="0" algn="just">
              <a:buNone/>
            </a:pPr>
            <a:r>
              <a:rPr lang="en-US" sz="2000" i="1" u="sng">
                <a:solidFill>
                  <a:srgbClr val="000000"/>
                </a:solidFill>
              </a:rPr>
              <a:t>Ví dụ:</a:t>
            </a:r>
          </a:p>
          <a:p>
            <a:pPr marL="1257300" lvl="2" indent="-342900">
              <a:buFont typeface="Arial" pitchFamily="34" charset="0"/>
              <a:buChar char="•"/>
            </a:pPr>
            <a:r>
              <a:rPr lang="en-US" sz="2000"/>
              <a:t>Đi Đầm Sen với người yêu → đánh giá 5.</a:t>
            </a:r>
          </a:p>
          <a:p>
            <a:pPr marL="1257300" lvl="2" indent="-342900">
              <a:buFont typeface="Arial" pitchFamily="34" charset="0"/>
              <a:buChar char="•"/>
            </a:pPr>
            <a:r>
              <a:rPr lang="en-US" sz="2000"/>
              <a:t>Đi Đầm Sen với em trai → đánh giá 4.</a:t>
            </a:r>
          </a:p>
          <a:p>
            <a:pPr marL="1257300" lvl="2" indent="-342900">
              <a:buFont typeface="Arial" pitchFamily="34" charset="0"/>
              <a:buChar char="•"/>
            </a:pPr>
            <a:r>
              <a:rPr lang="en-US" sz="2000"/>
              <a:t>Đi tắm biển buổi sáng → đánh giá 5.</a:t>
            </a:r>
          </a:p>
          <a:p>
            <a:pPr marL="1257300" lvl="2" indent="-342900">
              <a:buFont typeface="Arial" pitchFamily="34" charset="0"/>
              <a:buChar char="•"/>
            </a:pPr>
            <a:r>
              <a:rPr lang="en-US" sz="2000"/>
              <a:t>Đi tắm biển buổi trưa → đánh giá 3.</a:t>
            </a:r>
          </a:p>
        </p:txBody>
      </p:sp>
      <p:pic>
        <p:nvPicPr>
          <p:cNvPr id="20" name="Picture 2" descr="C:\Users\LEHIEU\Desktop\img\TRAVE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2281785"/>
            <a:ext cx="1095655" cy="183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34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lide Number Placeholder 91"/>
          <p:cNvSpPr>
            <a:spLocks noGrp="1"/>
          </p:cNvSpPr>
          <p:nvPr>
            <p:ph type="sldNum" sz="quarter" idx="12"/>
          </p:nvPr>
        </p:nvSpPr>
        <p:spPr/>
        <p:txBody>
          <a:bodyPr/>
          <a:lstStyle/>
          <a:p>
            <a:fld id="{845E3117-1AE7-4ACC-839B-C69B4E3F6E58}" type="slidenum">
              <a:rPr lang="en-US" smtClean="0"/>
              <a:pPr/>
              <a:t>11</a:t>
            </a:fld>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solidFill>
                  <a:srgbClr val="000000"/>
                </a:solidFill>
              </a:rPr>
              <a:t>R(101,3,1) = 5</a:t>
            </a:r>
          </a:p>
        </p:txBody>
      </p:sp>
      <p:sp>
        <p:nvSpPr>
          <p:cNvPr id="73" name="TextBox 72"/>
          <p:cNvSpPr txBox="1"/>
          <p:nvPr/>
        </p:nvSpPr>
        <p:spPr>
          <a:xfrm>
            <a:off x="3635693" y="3554450"/>
            <a:ext cx="312906" cy="369332"/>
          </a:xfrm>
          <a:prstGeom prst="rect">
            <a:avLst/>
          </a:prstGeom>
          <a:noFill/>
        </p:spPr>
        <p:txBody>
          <a:bodyPr wrap="none" rtlCol="0">
            <a:spAutoFit/>
          </a:bodyPr>
          <a:lstStyle/>
          <a:p>
            <a:r>
              <a:rPr lang="en-US"/>
              <a:t>1</a:t>
            </a:r>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2</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a:t>3</a:t>
            </a:r>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4</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1736308" y="2393940"/>
            <a:ext cx="1159292" cy="369332"/>
          </a:xfrm>
          <a:prstGeom prst="rect">
            <a:avLst/>
          </a:prstGeom>
          <a:noFill/>
        </p:spPr>
        <p:txBody>
          <a:bodyPr wrap="none" rtlCol="0">
            <a:spAutoFit/>
          </a:bodyPr>
          <a:lstStyle/>
          <a:p>
            <a:r>
              <a:rPr lang="en-US" smtClean="0">
                <a:solidFill>
                  <a:srgbClr val="000000"/>
                </a:solidFill>
              </a:rPr>
              <a:t>Du khách</a:t>
            </a:r>
            <a:endParaRPr lang="en-US">
              <a:solidFill>
                <a:srgbClr val="000000"/>
              </a:solidFill>
            </a:endParaRPr>
          </a:p>
        </p:txBody>
      </p:sp>
      <p:sp>
        <p:nvSpPr>
          <p:cNvPr id="87" name="TextBox 86"/>
          <p:cNvSpPr txBox="1"/>
          <p:nvPr/>
        </p:nvSpPr>
        <p:spPr>
          <a:xfrm>
            <a:off x="3581400" y="4038600"/>
            <a:ext cx="1826141" cy="369332"/>
          </a:xfrm>
          <a:prstGeom prst="rect">
            <a:avLst/>
          </a:prstGeom>
          <a:noFill/>
        </p:spPr>
        <p:txBody>
          <a:bodyPr wrap="none" rtlCol="0">
            <a:spAutoFit/>
          </a:bodyPr>
          <a:lstStyle/>
          <a:p>
            <a:r>
              <a:rPr lang="en-US" smtClean="0">
                <a:solidFill>
                  <a:srgbClr val="000000"/>
                </a:solidFill>
              </a:rPr>
              <a:t>Địa điểm du lịch</a:t>
            </a:r>
            <a:endParaRPr lang="en-US">
              <a:solidFill>
                <a:srgbClr val="000000"/>
              </a:solidFill>
            </a:endParaRPr>
          </a:p>
        </p:txBody>
      </p:sp>
      <p:sp>
        <p:nvSpPr>
          <p:cNvPr id="88" name="TextBox 87"/>
          <p:cNvSpPr txBox="1"/>
          <p:nvPr/>
        </p:nvSpPr>
        <p:spPr>
          <a:xfrm>
            <a:off x="5701914" y="3657600"/>
            <a:ext cx="1156086" cy="369332"/>
          </a:xfrm>
          <a:prstGeom prst="rect">
            <a:avLst/>
          </a:prstGeom>
          <a:noFill/>
        </p:spPr>
        <p:txBody>
          <a:bodyPr wrap="none" rtlCol="0">
            <a:spAutoFit/>
          </a:bodyPr>
          <a:lstStyle/>
          <a:p>
            <a:r>
              <a:rPr lang="en-US" smtClean="0">
                <a:solidFill>
                  <a:srgbClr val="000000"/>
                </a:solidFill>
              </a:rPr>
              <a:t>Thời gian</a:t>
            </a:r>
            <a:endParaRPr lang="en-US">
              <a:solidFill>
                <a:srgbClr val="000000"/>
              </a:solidFill>
            </a:endParaRPr>
          </a:p>
        </p:txBody>
      </p:sp>
      <p:graphicFrame>
        <p:nvGraphicFramePr>
          <p:cNvPr id="89" name="Table 88"/>
          <p:cNvGraphicFramePr>
            <a:graphicFrameLocks noGrp="1"/>
          </p:cNvGraphicFramePr>
          <p:nvPr>
            <p:extLst>
              <p:ext uri="{D42A27DB-BD31-4B8C-83A1-F6EECF244321}">
                <p14:modId xmlns:p14="http://schemas.microsoft.com/office/powerpoint/2010/main" val="1453381229"/>
              </p:ext>
            </p:extLst>
          </p:nvPr>
        </p:nvGraphicFramePr>
        <p:xfrm>
          <a:off x="685800" y="2879554"/>
          <a:ext cx="1616172" cy="1387646"/>
        </p:xfrm>
        <a:graphic>
          <a:graphicData uri="http://schemas.openxmlformats.org/drawingml/2006/table">
            <a:tbl>
              <a:tblPr firstRow="1" bandRow="1">
                <a:tableStyleId>{5C22544A-7EE6-4342-B048-85BDC9FD1C3A}</a:tableStyleId>
              </a:tblPr>
              <a:tblGrid>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An</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Bình</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Chi</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Dũng</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1914257906"/>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Trong tuần</a:t>
                      </a:r>
                      <a:endParaRPr lang="en-US" sz="1200" b="1"/>
                    </a:p>
                  </a:txBody>
                  <a:tcPr/>
                </a:tc>
              </a:tr>
              <a:tr h="242883">
                <a:tc>
                  <a:txBody>
                    <a:bodyPr/>
                    <a:lstStyle/>
                    <a:p>
                      <a:r>
                        <a:rPr lang="en-US" sz="1200" b="1" smtClean="0"/>
                        <a:t>2</a:t>
                      </a:r>
                      <a:endParaRPr lang="en-US" sz="1200" b="1"/>
                    </a:p>
                  </a:txBody>
                  <a:tcPr/>
                </a:tc>
                <a:tc>
                  <a:txBody>
                    <a:bodyPr/>
                    <a:lstStyle/>
                    <a:p>
                      <a:r>
                        <a:rPr lang="en-US" sz="1200" b="1" smtClean="0"/>
                        <a:t>Cuối</a:t>
                      </a:r>
                      <a:r>
                        <a:rPr lang="en-US" sz="1200" b="1" baseline="0" smtClean="0"/>
                        <a:t> tuần</a:t>
                      </a:r>
                      <a:endParaRPr lang="en-US" sz="1200" b="1"/>
                    </a:p>
                  </a:txBody>
                  <a:tcPr/>
                </a:tc>
              </a:tr>
              <a:tr h="272249">
                <a:tc>
                  <a:txBody>
                    <a:bodyPr/>
                    <a:lstStyle/>
                    <a:p>
                      <a:r>
                        <a:rPr lang="en-US" sz="1200" b="1" smtClean="0"/>
                        <a:t>3</a:t>
                      </a:r>
                      <a:endParaRPr lang="en-US" sz="1200" b="1"/>
                    </a:p>
                  </a:txBody>
                  <a:tcPr/>
                </a:tc>
                <a:tc>
                  <a:txBody>
                    <a:bodyPr/>
                    <a:lstStyle/>
                    <a:p>
                      <a:r>
                        <a:rPr lang="en-US" sz="1200" b="1" smtClean="0"/>
                        <a:t>Ngày</a:t>
                      </a:r>
                      <a:r>
                        <a:rPr lang="en-US" sz="1200" b="1" baseline="0" smtClean="0"/>
                        <a:t> lễ</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2632186955"/>
              </p:ext>
            </p:extLst>
          </p:nvPr>
        </p:nvGraphicFramePr>
        <p:xfrm>
          <a:off x="3428998" y="4495800"/>
          <a:ext cx="2218315" cy="1371600"/>
        </p:xfrm>
        <a:graphic>
          <a:graphicData uri="http://schemas.openxmlformats.org/drawingml/2006/table">
            <a:tbl>
              <a:tblPr firstRow="1" bandRow="1">
                <a:tableStyleId>{5C22544A-7EE6-4342-B048-85BDC9FD1C3A}</a:tableStyleId>
              </a:tblPr>
              <a:tblGrid>
                <a:gridCol w="758815"/>
                <a:gridCol w="1459500"/>
              </a:tblGrid>
              <a:tr h="228600">
                <a:tc>
                  <a:txBody>
                    <a:bodyPr/>
                    <a:lstStyle/>
                    <a:p>
                      <a:r>
                        <a:rPr lang="en-US" sz="1200" smtClean="0"/>
                        <a:t>Id</a:t>
                      </a:r>
                      <a:endParaRPr lang="en-US" sz="1200"/>
                    </a:p>
                  </a:txBody>
                  <a:tcPr/>
                </a:tc>
                <a:tc>
                  <a:txBody>
                    <a:bodyPr/>
                    <a:lstStyle/>
                    <a:p>
                      <a:r>
                        <a:rPr lang="en-US" sz="1200" smtClean="0"/>
                        <a:t>Name</a:t>
                      </a:r>
                      <a:endParaRPr lang="en-US" sz="1200"/>
                    </a:p>
                  </a:txBody>
                  <a:tcPr/>
                </a:tc>
              </a:tr>
              <a:tr h="228600">
                <a:tc>
                  <a:txBody>
                    <a:bodyPr/>
                    <a:lstStyle/>
                    <a:p>
                      <a:r>
                        <a:rPr lang="en-US" sz="1200" b="1" smtClean="0"/>
                        <a:t>1</a:t>
                      </a:r>
                      <a:endParaRPr lang="en-US" sz="1200" b="1"/>
                    </a:p>
                  </a:txBody>
                  <a:tcPr/>
                </a:tc>
                <a:tc>
                  <a:txBody>
                    <a:bodyPr/>
                    <a:lstStyle/>
                    <a:p>
                      <a:r>
                        <a:rPr lang="en-US" sz="1200" b="1" smtClean="0"/>
                        <a:t>Bình</a:t>
                      </a:r>
                      <a:r>
                        <a:rPr lang="en-US" sz="1200" b="1" baseline="0" smtClean="0"/>
                        <a:t> Quới</a:t>
                      </a:r>
                      <a:endParaRPr lang="en-US" sz="1200" b="1"/>
                    </a:p>
                  </a:txBody>
                  <a:tcPr/>
                </a:tc>
              </a:tr>
              <a:tr h="228600">
                <a:tc>
                  <a:txBody>
                    <a:bodyPr/>
                    <a:lstStyle/>
                    <a:p>
                      <a:r>
                        <a:rPr lang="en-US" sz="1200" b="1" smtClean="0"/>
                        <a:t>2</a:t>
                      </a:r>
                      <a:endParaRPr lang="en-US" sz="1200" b="1"/>
                    </a:p>
                  </a:txBody>
                  <a:tcPr/>
                </a:tc>
                <a:tc>
                  <a:txBody>
                    <a:bodyPr/>
                    <a:lstStyle/>
                    <a:p>
                      <a:r>
                        <a:rPr lang="en-US" sz="1200" b="1" smtClean="0"/>
                        <a:t>Văn</a:t>
                      </a:r>
                      <a:r>
                        <a:rPr lang="en-US" sz="1200" b="1" baseline="0" smtClean="0"/>
                        <a:t> Thánh</a:t>
                      </a:r>
                      <a:endParaRPr lang="en-US" sz="1200" b="1"/>
                    </a:p>
                  </a:txBody>
                  <a:tcPr/>
                </a:tc>
              </a:tr>
              <a:tr h="228600">
                <a:tc>
                  <a:txBody>
                    <a:bodyPr/>
                    <a:lstStyle/>
                    <a:p>
                      <a:r>
                        <a:rPr lang="en-US" sz="1200" b="1" smtClean="0"/>
                        <a:t>3</a:t>
                      </a:r>
                      <a:endParaRPr lang="en-US" sz="1200" b="1"/>
                    </a:p>
                  </a:txBody>
                  <a:tcPr/>
                </a:tc>
                <a:tc>
                  <a:txBody>
                    <a:bodyPr/>
                    <a:lstStyle/>
                    <a:p>
                      <a:r>
                        <a:rPr lang="en-US" sz="1200" b="1" smtClean="0"/>
                        <a:t>Đầm</a:t>
                      </a:r>
                      <a:r>
                        <a:rPr lang="en-US" sz="1200" b="1" baseline="0" smtClean="0"/>
                        <a:t> Sen</a:t>
                      </a:r>
                      <a:endParaRPr lang="en-US" sz="1200" b="1"/>
                    </a:p>
                  </a:txBody>
                  <a:tcPr/>
                </a:tc>
              </a:tr>
              <a:tr h="228600">
                <a:tc>
                  <a:txBody>
                    <a:bodyPr/>
                    <a:lstStyle/>
                    <a:p>
                      <a:r>
                        <a:rPr lang="en-US" sz="1200" b="1" smtClean="0"/>
                        <a:t>4</a:t>
                      </a:r>
                      <a:endParaRPr lang="en-US" sz="1200" b="1"/>
                    </a:p>
                  </a:txBody>
                  <a:tcPr/>
                </a:tc>
                <a:tc>
                  <a:txBody>
                    <a:bodyPr/>
                    <a:lstStyle/>
                    <a:p>
                      <a:r>
                        <a:rPr lang="en-US" sz="1200" b="1" smtClean="0"/>
                        <a:t>Chợ</a:t>
                      </a:r>
                      <a:r>
                        <a:rPr lang="en-US" sz="1200" b="1" baseline="0" smtClean="0"/>
                        <a:t> Bến Thành</a:t>
                      </a:r>
                      <a:endParaRPr lang="en-US" sz="1200" b="1"/>
                    </a:p>
                  </a:txBody>
                  <a:tcPr/>
                </a:tc>
              </a:tr>
            </a:tbl>
          </a:graphicData>
        </a:graphic>
      </p:graphicFrame>
      <p:sp>
        <p:nvSpPr>
          <p:cNvPr id="6" name="Cube 5"/>
          <p:cNvSpPr/>
          <p:nvPr/>
        </p:nvSpPr>
        <p:spPr>
          <a:xfrm>
            <a:off x="4951328" y="1513964"/>
            <a:ext cx="695985" cy="667990"/>
          </a:xfrm>
          <a:prstGeom prst="cube">
            <a:avLst>
              <a:gd name="adj" fmla="val 329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p:cNvCxnSpPr/>
          <p:nvPr/>
        </p:nvCxnSpPr>
        <p:spPr>
          <a:xfrm>
            <a:off x="5567903" y="1884928"/>
            <a:ext cx="1442497" cy="44121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038600" y="2624483"/>
            <a:ext cx="457200" cy="423517"/>
          </a:xfrm>
          <a:prstGeom prst="rect">
            <a:avLst/>
          </a:prstGeom>
          <a:solidFill>
            <a:srgbClr val="FFC0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a:t>
            </a:r>
            <a:endParaRPr lang="en-US">
              <a:solidFill>
                <a:schemeClr val="bg1"/>
              </a:solidFill>
            </a:endParaRPr>
          </a:p>
        </p:txBody>
      </p:sp>
      <p:sp>
        <p:nvSpPr>
          <p:cNvPr id="44" name="Rectangle 43"/>
          <p:cNvSpPr/>
          <p:nvPr/>
        </p:nvSpPr>
        <p:spPr>
          <a:xfrm>
            <a:off x="4495800" y="3071046"/>
            <a:ext cx="457200" cy="423517"/>
          </a:xfrm>
          <a:prstGeom prst="rect">
            <a:avLst/>
          </a:prstGeom>
          <a:solidFill>
            <a:srgbClr val="FFC0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a:t>
            </a:r>
            <a:endParaRPr lang="en-US">
              <a:solidFill>
                <a:schemeClr val="bg1"/>
              </a:solidFill>
            </a:endParaRPr>
          </a:p>
        </p:txBody>
      </p:sp>
      <p:sp>
        <p:nvSpPr>
          <p:cNvPr id="46" name="Title 1"/>
          <p:cNvSpPr>
            <a:spLocks noGrp="1"/>
          </p:cNvSpPr>
          <p:nvPr>
            <p:ph type="title"/>
          </p:nvPr>
        </p:nvSpPr>
        <p:spPr>
          <a:xfrm>
            <a:off x="-457200" y="228600"/>
            <a:ext cx="8458200" cy="563563"/>
          </a:xfrm>
        </p:spPr>
        <p:txBody>
          <a:bodyPr/>
          <a:lstStyle/>
          <a:p>
            <a:r>
              <a:rPr lang="en-US" sz="2800" smtClean="0"/>
              <a:t>Phương pháp khuyến nghị nhiều chiều</a:t>
            </a:r>
            <a:endParaRPr lang="en-US" sz="2800"/>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45E3117-1AE7-4ACC-839B-C69B4E3F6E58}" type="slidenum">
              <a:rPr lang="en-US" smtClean="0"/>
              <a:pPr/>
              <a:t>12</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21908480"/>
              </p:ext>
            </p:extLst>
          </p:nvPr>
        </p:nvGraphicFramePr>
        <p:xfrm>
          <a:off x="1447800" y="1143000"/>
          <a:ext cx="6096000" cy="5003286"/>
        </p:xfrm>
        <a:graphic>
          <a:graphicData uri="http://schemas.openxmlformats.org/drawingml/2006/table">
            <a:tbl>
              <a:tblPr firstRow="1" bandRow="1">
                <a:tableStyleId>{5C22544A-7EE6-4342-B048-85BDC9FD1C3A}</a:tableStyleId>
              </a:tblPr>
              <a:tblGrid>
                <a:gridCol w="2560320"/>
                <a:gridCol w="3535680"/>
              </a:tblGrid>
              <a:tr h="370326">
                <a:tc>
                  <a:txBody>
                    <a:bodyPr/>
                    <a:lstStyle/>
                    <a:p>
                      <a:r>
                        <a:rPr lang="en-US" sz="1400" b="0" smtClean="0"/>
                        <a:t>Ngữ</a:t>
                      </a:r>
                      <a:r>
                        <a:rPr lang="en-US" sz="1400" b="0" baseline="0" smtClean="0"/>
                        <a:t> cảnh</a:t>
                      </a:r>
                      <a:endParaRPr lang="en-US" sz="1400" b="0"/>
                    </a:p>
                  </a:txBody>
                  <a:tcPr/>
                </a:tc>
                <a:tc>
                  <a:txBody>
                    <a:bodyPr/>
                    <a:lstStyle/>
                    <a:p>
                      <a:r>
                        <a:rPr lang="en-US" sz="1400" b="0" smtClean="0"/>
                        <a:t>Giá</a:t>
                      </a:r>
                      <a:r>
                        <a:rPr lang="en-US" sz="1400" b="0" baseline="0" smtClean="0"/>
                        <a:t> trị</a:t>
                      </a:r>
                      <a:endParaRPr lang="en-US" sz="1400" b="0"/>
                    </a:p>
                  </a:txBody>
                  <a:tcPr/>
                </a:tc>
              </a:tr>
              <a:tr h="1004445">
                <a:tc>
                  <a:txBody>
                    <a:bodyPr/>
                    <a:lstStyle/>
                    <a:p>
                      <a:r>
                        <a:rPr lang="en-US" sz="1400" b="0" smtClean="0">
                          <a:solidFill>
                            <a:srgbClr val="000000"/>
                          </a:solidFill>
                        </a:rPr>
                        <a:t>Bạn</a:t>
                      </a:r>
                      <a:r>
                        <a:rPr lang="en-US" sz="1400" b="0" baseline="0" smtClean="0">
                          <a:solidFill>
                            <a:srgbClr val="000000"/>
                          </a:solidFill>
                        </a:rPr>
                        <a:t> đồng hành</a:t>
                      </a:r>
                      <a:endParaRPr lang="en-US" sz="1400" b="0">
                        <a:solidFill>
                          <a:srgbClr val="000000"/>
                        </a:solidFill>
                      </a:endParaRPr>
                    </a:p>
                  </a:txBody>
                  <a:tcPr/>
                </a:tc>
                <a:tc>
                  <a:txBody>
                    <a:bodyPr/>
                    <a:lstStyle/>
                    <a:p>
                      <a:r>
                        <a:rPr lang="pt-BR" sz="1400" b="0" kern="1200" smtClean="0">
                          <a:solidFill>
                            <a:srgbClr val="000000"/>
                          </a:solidFill>
                          <a:effectLst/>
                          <a:latin typeface="+mn-lt"/>
                          <a:ea typeface="+mn-ea"/>
                          <a:cs typeface="+mn-cs"/>
                        </a:rPr>
                        <a:t>Một mình. </a:t>
                      </a:r>
                      <a:br>
                        <a:rPr lang="pt-BR" sz="1400" b="0" kern="1200" smtClean="0">
                          <a:solidFill>
                            <a:srgbClr val="000000"/>
                          </a:solidFill>
                          <a:effectLst/>
                          <a:latin typeface="+mn-lt"/>
                          <a:ea typeface="+mn-ea"/>
                          <a:cs typeface="+mn-cs"/>
                        </a:rPr>
                      </a:br>
                      <a:r>
                        <a:rPr lang="pt-BR" sz="1400" b="0" kern="1200" smtClean="0">
                          <a:solidFill>
                            <a:srgbClr val="000000"/>
                          </a:solidFill>
                          <a:effectLst/>
                          <a:latin typeface="+mn-lt"/>
                          <a:ea typeface="+mn-ea"/>
                          <a:cs typeface="+mn-cs"/>
                        </a:rPr>
                        <a:t>Bạn bè / đồng nghiệp.</a:t>
                      </a:r>
                    </a:p>
                    <a:p>
                      <a:r>
                        <a:rPr lang="pt-BR" sz="1400" b="0" kern="1200" smtClean="0">
                          <a:solidFill>
                            <a:srgbClr val="000000"/>
                          </a:solidFill>
                          <a:effectLst/>
                          <a:latin typeface="+mn-lt"/>
                          <a:ea typeface="+mn-ea"/>
                          <a:cs typeface="+mn-cs"/>
                        </a:rPr>
                        <a:t>Gia đình.</a:t>
                      </a:r>
                      <a:br>
                        <a:rPr lang="pt-BR" sz="1400" b="0" kern="1200" smtClean="0">
                          <a:solidFill>
                            <a:srgbClr val="000000"/>
                          </a:solidFill>
                          <a:effectLst/>
                          <a:latin typeface="+mn-lt"/>
                          <a:ea typeface="+mn-ea"/>
                          <a:cs typeface="+mn-cs"/>
                        </a:rPr>
                      </a:br>
                      <a:r>
                        <a:rPr lang="pt-BR" sz="1400" b="0" kern="1200" smtClean="0">
                          <a:solidFill>
                            <a:srgbClr val="000000"/>
                          </a:solidFill>
                          <a:effectLst/>
                          <a:latin typeface="+mn-lt"/>
                          <a:ea typeface="+mn-ea"/>
                          <a:cs typeface="+mn-cs"/>
                        </a:rPr>
                        <a:t>Người yêu.</a:t>
                      </a:r>
                      <a:br>
                        <a:rPr lang="pt-BR" sz="1400" b="0" kern="1200" smtClean="0">
                          <a:solidFill>
                            <a:srgbClr val="000000"/>
                          </a:solidFill>
                          <a:effectLst/>
                          <a:latin typeface="+mn-lt"/>
                          <a:ea typeface="+mn-ea"/>
                          <a:cs typeface="+mn-cs"/>
                        </a:rPr>
                      </a:br>
                      <a:r>
                        <a:rPr lang="pt-BR" sz="1400" b="0" kern="1200" smtClean="0">
                          <a:solidFill>
                            <a:srgbClr val="000000"/>
                          </a:solidFill>
                          <a:effectLst/>
                          <a:latin typeface="+mn-lt"/>
                          <a:ea typeface="+mn-ea"/>
                          <a:cs typeface="+mn-cs"/>
                        </a:rPr>
                        <a:t>Trẻ em.</a:t>
                      </a:r>
                    </a:p>
                    <a:p>
                      <a:r>
                        <a:rPr lang="pt-BR" sz="1400" b="0" kern="1200" smtClean="0">
                          <a:solidFill>
                            <a:srgbClr val="000000"/>
                          </a:solidFill>
                          <a:effectLst/>
                          <a:latin typeface="+mn-lt"/>
                          <a:ea typeface="+mn-ea"/>
                          <a:cs typeface="+mn-cs"/>
                        </a:rPr>
                        <a:t>(*)</a:t>
                      </a:r>
                      <a:endParaRPr lang="en-US" sz="1400" b="0">
                        <a:solidFill>
                          <a:srgbClr val="000000"/>
                        </a:solidFill>
                      </a:endParaRPr>
                    </a:p>
                  </a:txBody>
                  <a:tcPr/>
                </a:tc>
              </a:tr>
              <a:tr h="639192">
                <a:tc>
                  <a:txBody>
                    <a:bodyPr/>
                    <a:lstStyle/>
                    <a:p>
                      <a:r>
                        <a:rPr lang="en-US" sz="1400" b="0" smtClean="0">
                          <a:solidFill>
                            <a:srgbClr val="000000"/>
                          </a:solidFill>
                        </a:rPr>
                        <a:t>Kinh phí</a:t>
                      </a:r>
                      <a:r>
                        <a:rPr lang="en-US" sz="1400" b="0" baseline="0" smtClean="0">
                          <a:solidFill>
                            <a:srgbClr val="000000"/>
                          </a:solidFill>
                        </a:rPr>
                        <a:t> du lịch</a:t>
                      </a:r>
                      <a:endParaRPr lang="en-US" sz="1400" b="0">
                        <a:solidFill>
                          <a:srgbClr val="000000"/>
                        </a:solidFill>
                      </a:endParaRPr>
                    </a:p>
                  </a:txBody>
                  <a:tcPr/>
                </a:tc>
                <a:tc>
                  <a:txBody>
                    <a:bodyPr/>
                    <a:lstStyle/>
                    <a:p>
                      <a:r>
                        <a:rPr lang="pt-BR" sz="1400" b="0" kern="1200" smtClean="0">
                          <a:solidFill>
                            <a:srgbClr val="000000"/>
                          </a:solidFill>
                          <a:effectLst/>
                          <a:latin typeface="+mn-lt"/>
                          <a:ea typeface="+mn-ea"/>
                          <a:cs typeface="+mn-cs"/>
                        </a:rPr>
                        <a:t>Chi tiêu tiết kiệm.</a:t>
                      </a:r>
                      <a:br>
                        <a:rPr lang="pt-BR" sz="1400" b="0" kern="1200" smtClean="0">
                          <a:solidFill>
                            <a:srgbClr val="000000"/>
                          </a:solidFill>
                          <a:effectLst/>
                          <a:latin typeface="+mn-lt"/>
                          <a:ea typeface="+mn-ea"/>
                          <a:cs typeface="+mn-cs"/>
                        </a:rPr>
                      </a:br>
                      <a:r>
                        <a:rPr lang="pt-BR" sz="1400" b="0" kern="1200" smtClean="0">
                          <a:solidFill>
                            <a:srgbClr val="000000"/>
                          </a:solidFill>
                          <a:effectLst/>
                          <a:latin typeface="+mn-lt"/>
                          <a:ea typeface="+mn-ea"/>
                          <a:cs typeface="+mn-cs"/>
                        </a:rPr>
                        <a:t>Chi tiêu vừa</a:t>
                      </a:r>
                      <a:r>
                        <a:rPr lang="pt-BR" sz="1400" b="0" kern="1200" baseline="0" smtClean="0">
                          <a:solidFill>
                            <a:srgbClr val="000000"/>
                          </a:solidFill>
                          <a:effectLst/>
                          <a:latin typeface="+mn-lt"/>
                          <a:ea typeface="+mn-ea"/>
                          <a:cs typeface="+mn-cs"/>
                        </a:rPr>
                        <a:t> phải</a:t>
                      </a:r>
                      <a:r>
                        <a:rPr lang="pt-BR" sz="1400" b="0" kern="1200" smtClean="0">
                          <a:solidFill>
                            <a:srgbClr val="000000"/>
                          </a:solidFill>
                          <a:effectLst/>
                          <a:latin typeface="+mn-lt"/>
                          <a:ea typeface="+mn-ea"/>
                          <a:cs typeface="+mn-cs"/>
                        </a:rPr>
                        <a:t>.</a:t>
                      </a:r>
                    </a:p>
                    <a:p>
                      <a:r>
                        <a:rPr lang="pt-BR" sz="1400" b="0" kern="1200" smtClean="0">
                          <a:solidFill>
                            <a:srgbClr val="000000"/>
                          </a:solidFill>
                          <a:effectLst/>
                          <a:latin typeface="+mn-lt"/>
                          <a:ea typeface="+mn-ea"/>
                          <a:cs typeface="+mn-cs"/>
                        </a:rPr>
                        <a:t>Chi tiêu sang trọng.</a:t>
                      </a:r>
                    </a:p>
                    <a:p>
                      <a:r>
                        <a:rPr lang="pt-BR" sz="1400" b="0" kern="1200" smtClean="0">
                          <a:solidFill>
                            <a:srgbClr val="000000"/>
                          </a:solidFill>
                          <a:effectLst/>
                          <a:latin typeface="+mn-lt"/>
                          <a:ea typeface="+mn-ea"/>
                          <a:cs typeface="+mn-cs"/>
                        </a:rPr>
                        <a:t>(*)</a:t>
                      </a:r>
                      <a:endParaRPr lang="en-US" sz="1400" b="0">
                        <a:solidFill>
                          <a:srgbClr val="000000"/>
                        </a:solidFill>
                      </a:endParaRPr>
                    </a:p>
                  </a:txBody>
                  <a:tcPr/>
                </a:tc>
              </a:tr>
              <a:tr h="821819">
                <a:tc>
                  <a:txBody>
                    <a:bodyPr/>
                    <a:lstStyle/>
                    <a:p>
                      <a:r>
                        <a:rPr lang="en-US" sz="1400" b="0" smtClean="0">
                          <a:solidFill>
                            <a:srgbClr val="000000"/>
                          </a:solidFill>
                        </a:rPr>
                        <a:t>Thời</a:t>
                      </a:r>
                      <a:r>
                        <a:rPr lang="en-US" sz="1400" b="0" baseline="0" smtClean="0">
                          <a:solidFill>
                            <a:srgbClr val="000000"/>
                          </a:solidFill>
                        </a:rPr>
                        <a:t> tiết</a:t>
                      </a:r>
                      <a:endParaRPr lang="en-US" sz="1400" b="0">
                        <a:solidFill>
                          <a:srgbClr val="000000"/>
                        </a:solidFill>
                      </a:endParaRPr>
                    </a:p>
                  </a:txBody>
                  <a:tcPr/>
                </a:tc>
                <a:tc>
                  <a:txBody>
                    <a:bodyPr/>
                    <a:lstStyle/>
                    <a:p>
                      <a:r>
                        <a:rPr lang="en-US" sz="1400" b="0" smtClean="0">
                          <a:solidFill>
                            <a:srgbClr val="000000"/>
                          </a:solidFill>
                        </a:rPr>
                        <a:t>Trong xanh.</a:t>
                      </a:r>
                    </a:p>
                    <a:p>
                      <a:r>
                        <a:rPr lang="en-US" sz="1400" b="0" smtClean="0">
                          <a:solidFill>
                            <a:srgbClr val="000000"/>
                          </a:solidFill>
                        </a:rPr>
                        <a:t>Nắng.</a:t>
                      </a:r>
                    </a:p>
                    <a:p>
                      <a:r>
                        <a:rPr lang="en-US" sz="1400" b="0" smtClean="0">
                          <a:solidFill>
                            <a:srgbClr val="000000"/>
                          </a:solidFill>
                        </a:rPr>
                        <a:t>Âm</a:t>
                      </a:r>
                      <a:r>
                        <a:rPr lang="en-US" sz="1400" b="0" baseline="0" smtClean="0">
                          <a:solidFill>
                            <a:srgbClr val="000000"/>
                          </a:solidFill>
                        </a:rPr>
                        <a:t> u, nhiều mây.</a:t>
                      </a:r>
                    </a:p>
                    <a:p>
                      <a:r>
                        <a:rPr lang="en-US" sz="1400" b="0" baseline="0" smtClean="0">
                          <a:solidFill>
                            <a:srgbClr val="000000"/>
                          </a:solidFill>
                        </a:rPr>
                        <a:t>Mưa.</a:t>
                      </a:r>
                    </a:p>
                    <a:p>
                      <a:r>
                        <a:rPr lang="en-US" sz="1400" b="0" baseline="0" smtClean="0">
                          <a:solidFill>
                            <a:srgbClr val="000000"/>
                          </a:solidFill>
                        </a:rPr>
                        <a:t>(*)</a:t>
                      </a:r>
                      <a:endParaRPr lang="en-US" sz="1400" b="0">
                        <a:solidFill>
                          <a:srgbClr val="000000"/>
                        </a:solidFill>
                      </a:endParaRPr>
                    </a:p>
                  </a:txBody>
                  <a:tcPr/>
                </a:tc>
              </a:tr>
              <a:tr h="821819">
                <a:tc>
                  <a:txBody>
                    <a:bodyPr/>
                    <a:lstStyle/>
                    <a:p>
                      <a:r>
                        <a:rPr lang="en-US" sz="1400" b="0" smtClean="0">
                          <a:solidFill>
                            <a:srgbClr val="000000"/>
                          </a:solidFill>
                        </a:rPr>
                        <a:t>Thời</a:t>
                      </a:r>
                      <a:r>
                        <a:rPr lang="en-US" sz="1400" b="0" baseline="0" smtClean="0">
                          <a:solidFill>
                            <a:srgbClr val="000000"/>
                          </a:solidFill>
                        </a:rPr>
                        <a:t> gian </a:t>
                      </a:r>
                    </a:p>
                    <a:p>
                      <a:r>
                        <a:rPr lang="en-US" sz="1400" b="0" baseline="0" smtClean="0">
                          <a:solidFill>
                            <a:srgbClr val="000000"/>
                          </a:solidFill>
                        </a:rPr>
                        <a:t>(cấu trúc phân cấp)</a:t>
                      </a:r>
                      <a:endParaRPr lang="en-US" sz="1400" b="0">
                        <a:solidFill>
                          <a:srgbClr val="000000"/>
                        </a:solidFill>
                      </a:endParaRPr>
                    </a:p>
                  </a:txBody>
                  <a:tcPr/>
                </a:tc>
                <a:tc>
                  <a:txBody>
                    <a:bodyPr/>
                    <a:lstStyle/>
                    <a:p>
                      <a:r>
                        <a:rPr lang="en-US" sz="1400" b="0" smtClean="0">
                          <a:solidFill>
                            <a:srgbClr val="000000"/>
                          </a:solidFill>
                        </a:rPr>
                        <a:t>Ngày,</a:t>
                      </a:r>
                      <a:r>
                        <a:rPr lang="en-US" sz="1400" b="0" baseline="0" smtClean="0">
                          <a:solidFill>
                            <a:srgbClr val="000000"/>
                          </a:solidFill>
                        </a:rPr>
                        <a:t> tháng, năm.</a:t>
                      </a:r>
                    </a:p>
                    <a:p>
                      <a:r>
                        <a:rPr lang="en-US" sz="1400" b="0" baseline="0" smtClean="0">
                          <a:solidFill>
                            <a:srgbClr val="000000"/>
                          </a:solidFill>
                        </a:rPr>
                        <a:t>Buổi. (Sáng / chiều / tối / *)</a:t>
                      </a:r>
                    </a:p>
                    <a:p>
                      <a:r>
                        <a:rPr lang="en-US" sz="1400" b="0" baseline="0" smtClean="0">
                          <a:solidFill>
                            <a:srgbClr val="000000"/>
                          </a:solidFill>
                        </a:rPr>
                        <a:t>Tuần. (Trong tuần / cuối tuần / *)</a:t>
                      </a:r>
                    </a:p>
                    <a:p>
                      <a:r>
                        <a:rPr lang="en-US" sz="1400" b="0" baseline="0" smtClean="0">
                          <a:solidFill>
                            <a:srgbClr val="000000"/>
                          </a:solidFill>
                        </a:rPr>
                        <a:t>Mùa. (Xuân / hạ / thu / đông / *)</a:t>
                      </a:r>
                    </a:p>
                    <a:p>
                      <a:r>
                        <a:rPr lang="en-US" sz="1400" b="0" smtClean="0">
                          <a:solidFill>
                            <a:srgbClr val="000000"/>
                          </a:solidFill>
                        </a:rPr>
                        <a:t>(*)</a:t>
                      </a:r>
                      <a:endParaRPr lang="en-US" sz="1400" b="0">
                        <a:solidFill>
                          <a:srgbClr val="000000"/>
                        </a:solidFill>
                      </a:endParaRPr>
                    </a:p>
                  </a:txBody>
                  <a:tcPr/>
                </a:tc>
              </a:tr>
            </a:tbl>
          </a:graphicData>
        </a:graphic>
      </p:graphicFrame>
      <p:sp>
        <p:nvSpPr>
          <p:cNvPr id="12" name="TextBox 11"/>
          <p:cNvSpPr txBox="1"/>
          <p:nvPr/>
        </p:nvSpPr>
        <p:spPr>
          <a:xfrm>
            <a:off x="1371600" y="6260068"/>
            <a:ext cx="2451312" cy="369332"/>
          </a:xfrm>
          <a:prstGeom prst="rect">
            <a:avLst/>
          </a:prstGeom>
          <a:noFill/>
        </p:spPr>
        <p:txBody>
          <a:bodyPr wrap="none" rtlCol="0">
            <a:spAutoFit/>
          </a:bodyPr>
          <a:lstStyle/>
          <a:p>
            <a:r>
              <a:rPr lang="en-US" smtClean="0">
                <a:solidFill>
                  <a:srgbClr val="000000"/>
                </a:solidFill>
              </a:rPr>
              <a:t>(*): không ảnh hưởng.</a:t>
            </a:r>
            <a:endParaRPr lang="en-US">
              <a:solidFill>
                <a:srgbClr val="000000"/>
              </a:solidFill>
            </a:endParaRPr>
          </a:p>
        </p:txBody>
      </p:sp>
      <p:pic>
        <p:nvPicPr>
          <p:cNvPr id="9" name="Picture 14" descr="C:\Users\LEHIEU\Desktop\User-Group-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3767" y="1828800"/>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LEHIEU\Desktop\gold-dollar-sig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193" y="2886701"/>
            <a:ext cx="574675" cy="8470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LEHIEU\Desktop\55da4e3fd181d5103a578b1c6064a470-weather-symbols-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7558" y="4038600"/>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C:\Users\LEHIEU\Desktop\Prime-Time-Clo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5105400"/>
            <a:ext cx="647146" cy="64714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title"/>
          </p:nvPr>
        </p:nvSpPr>
        <p:spPr>
          <a:xfrm>
            <a:off x="-457200" y="228600"/>
            <a:ext cx="8458200" cy="563563"/>
          </a:xfrm>
        </p:spPr>
        <p:txBody>
          <a:bodyPr/>
          <a:lstStyle/>
          <a:p>
            <a:r>
              <a:rPr lang="en-US" sz="2800" smtClean="0"/>
              <a:t>Phương pháp khuyến nghị nhiều chiều</a:t>
            </a:r>
            <a:endParaRPr lang="en-US" sz="2800"/>
          </a:p>
        </p:txBody>
      </p:sp>
    </p:spTree>
    <p:extLst>
      <p:ext uri="{BB962C8B-B14F-4D97-AF65-F5344CB8AC3E}">
        <p14:creationId xmlns:p14="http://schemas.microsoft.com/office/powerpoint/2010/main" val="3021838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055833" cy="563563"/>
          </a:xfrm>
        </p:spPr>
        <p:txBody>
          <a:bodyPr/>
          <a:lstStyle/>
          <a:p>
            <a:r>
              <a:rPr lang="en-US" sz="2800" smtClean="0"/>
              <a:t>Phương pháp khuyến nghị nhiều </a:t>
            </a:r>
            <a:r>
              <a:rPr lang="en-US" sz="2800" smtClean="0"/>
              <a:t>chiều</a:t>
            </a:r>
            <a:endParaRPr lang="en-US" sz="2800"/>
          </a:p>
        </p:txBody>
      </p:sp>
      <p:sp>
        <p:nvSpPr>
          <p:cNvPr id="3" name="Slide Number Placeholder 2"/>
          <p:cNvSpPr>
            <a:spLocks noGrp="1"/>
          </p:cNvSpPr>
          <p:nvPr>
            <p:ph type="sldNum" sz="quarter" idx="12"/>
          </p:nvPr>
        </p:nvSpPr>
        <p:spPr/>
        <p:txBody>
          <a:bodyPr/>
          <a:lstStyle/>
          <a:p>
            <a:fld id="{845E3117-1AE7-4ACC-839B-C69B4E3F6E58}" type="slidenum">
              <a:rPr lang="en-US" smtClean="0"/>
              <a:pPr/>
              <a:t>13</a:t>
            </a:fld>
            <a:endParaRPr lang="en-US"/>
          </a:p>
        </p:txBody>
      </p:sp>
      <p:sp>
        <p:nvSpPr>
          <p:cNvPr id="5" name="Rectangle 4"/>
          <p:cNvSpPr/>
          <p:nvPr/>
        </p:nvSpPr>
        <p:spPr>
          <a:xfrm>
            <a:off x="762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814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24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814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4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814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24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20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814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7526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7526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7526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5720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5720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5720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3152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315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831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39025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6457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6642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952222" y="3377625"/>
            <a:ext cx="1608133" cy="584775"/>
          </a:xfrm>
          <a:prstGeom prst="rect">
            <a:avLst/>
          </a:prstGeom>
          <a:noFill/>
        </p:spPr>
        <p:txBody>
          <a:bodyPr wrap="none" rtlCol="0">
            <a:spAutoFit/>
          </a:bodyPr>
          <a:lstStyle/>
          <a:p>
            <a:pPr algn="ctr"/>
            <a:r>
              <a:rPr lang="en-US" sz="1600" b="1" smtClean="0"/>
              <a:t>2-Dimension</a:t>
            </a:r>
            <a:r>
              <a:rPr lang="en-US" sz="1600" smtClean="0"/>
              <a:t> </a:t>
            </a:r>
            <a:endParaRPr lang="en-US" sz="1600"/>
          </a:p>
          <a:p>
            <a:pPr algn="ctr"/>
            <a:r>
              <a:rPr lang="en-US" sz="1600" b="1" smtClean="0"/>
              <a:t>Recommender</a:t>
            </a:r>
          </a:p>
        </p:txBody>
      </p:sp>
      <p:sp>
        <p:nvSpPr>
          <p:cNvPr id="40" name="TextBox 39"/>
          <p:cNvSpPr txBox="1"/>
          <p:nvPr/>
        </p:nvSpPr>
        <p:spPr>
          <a:xfrm>
            <a:off x="6421951" y="3377625"/>
            <a:ext cx="1840568" cy="584775"/>
          </a:xfrm>
          <a:prstGeom prst="rect">
            <a:avLst/>
          </a:prstGeom>
          <a:noFill/>
        </p:spPr>
        <p:txBody>
          <a:bodyPr wrap="none" rtlCol="0">
            <a:spAutoFit/>
          </a:bodyPr>
          <a:lstStyle/>
          <a:p>
            <a:pPr algn="ctr"/>
            <a:r>
              <a:rPr lang="en-US" sz="1600" b="1" smtClean="0"/>
              <a:t>Multi-Dimension </a:t>
            </a:r>
            <a:br>
              <a:rPr lang="en-US" sz="1600" b="1" smtClean="0"/>
            </a:br>
            <a:r>
              <a:rPr lang="en-US" sz="1600" b="1" smtClean="0"/>
              <a:t>Recommender</a:t>
            </a:r>
          </a:p>
        </p:txBody>
      </p:sp>
      <p:sp>
        <p:nvSpPr>
          <p:cNvPr id="41" name="TextBox 40"/>
          <p:cNvSpPr txBox="1"/>
          <p:nvPr/>
        </p:nvSpPr>
        <p:spPr>
          <a:xfrm>
            <a:off x="8595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6789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4221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7060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3095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2966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6096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878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1242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4371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1242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4371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74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58674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1504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504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79331" y="6046232"/>
            <a:ext cx="1787669" cy="369332"/>
          </a:xfrm>
          <a:prstGeom prst="rect">
            <a:avLst/>
          </a:prstGeom>
          <a:noFill/>
        </p:spPr>
        <p:txBody>
          <a:bodyPr wrap="none" rtlCol="0">
            <a:spAutoFit/>
          </a:bodyPr>
          <a:lstStyle/>
          <a:p>
            <a:r>
              <a:rPr lang="en-US" smtClean="0">
                <a:solidFill>
                  <a:srgbClr val="000000"/>
                </a:solidFill>
              </a:rPr>
              <a:t>(a</a:t>
            </a:r>
            <a:r>
              <a:rPr lang="en-US" smtClean="0">
                <a:solidFill>
                  <a:srgbClr val="000000"/>
                </a:solidFill>
              </a:rPr>
              <a:t>) Pre-Filtering</a:t>
            </a:r>
            <a:endParaRPr lang="en-US">
              <a:solidFill>
                <a:srgbClr val="000000"/>
              </a:solidFill>
            </a:endParaRPr>
          </a:p>
        </p:txBody>
      </p:sp>
      <p:sp>
        <p:nvSpPr>
          <p:cNvPr id="60" name="TextBox 59"/>
          <p:cNvSpPr txBox="1"/>
          <p:nvPr/>
        </p:nvSpPr>
        <p:spPr>
          <a:xfrm>
            <a:off x="3657600" y="6046232"/>
            <a:ext cx="1890261" cy="369332"/>
          </a:xfrm>
          <a:prstGeom prst="rect">
            <a:avLst/>
          </a:prstGeom>
          <a:noFill/>
        </p:spPr>
        <p:txBody>
          <a:bodyPr wrap="none" rtlCol="0">
            <a:spAutoFit/>
          </a:bodyPr>
          <a:lstStyle/>
          <a:p>
            <a:r>
              <a:rPr lang="en-US" smtClean="0">
                <a:solidFill>
                  <a:srgbClr val="000000"/>
                </a:solidFill>
              </a:rPr>
              <a:t>(b</a:t>
            </a:r>
            <a:r>
              <a:rPr lang="en-US" smtClean="0">
                <a:solidFill>
                  <a:srgbClr val="000000"/>
                </a:solidFill>
              </a:rPr>
              <a:t>) Post-Filtering</a:t>
            </a:r>
            <a:endParaRPr lang="en-US">
              <a:solidFill>
                <a:srgbClr val="000000"/>
              </a:solidFill>
            </a:endParaRPr>
          </a:p>
        </p:txBody>
      </p:sp>
      <p:sp>
        <p:nvSpPr>
          <p:cNvPr id="61" name="TextBox 60"/>
          <p:cNvSpPr txBox="1"/>
          <p:nvPr/>
        </p:nvSpPr>
        <p:spPr>
          <a:xfrm>
            <a:off x="6477000" y="6046232"/>
            <a:ext cx="1620957" cy="646331"/>
          </a:xfrm>
          <a:prstGeom prst="rect">
            <a:avLst/>
          </a:prstGeom>
          <a:noFill/>
        </p:spPr>
        <p:txBody>
          <a:bodyPr wrap="none" rtlCol="0">
            <a:spAutoFit/>
          </a:bodyPr>
          <a:lstStyle/>
          <a:p>
            <a:pPr algn="ctr"/>
            <a:r>
              <a:rPr lang="en-US" smtClean="0">
                <a:solidFill>
                  <a:srgbClr val="000000"/>
                </a:solidFill>
              </a:rPr>
              <a:t>(c</a:t>
            </a:r>
            <a:r>
              <a:rPr lang="en-US" smtClean="0">
                <a:solidFill>
                  <a:srgbClr val="000000"/>
                </a:solidFill>
              </a:rPr>
              <a:t>) Contextual</a:t>
            </a:r>
            <a:br>
              <a:rPr lang="en-US" smtClean="0">
                <a:solidFill>
                  <a:srgbClr val="000000"/>
                </a:solidFill>
              </a:rPr>
            </a:br>
            <a:r>
              <a:rPr lang="en-US" smtClean="0">
                <a:solidFill>
                  <a:srgbClr val="000000"/>
                </a:solidFill>
              </a:rPr>
              <a:t>      Modeling</a:t>
            </a:r>
            <a:endParaRPr lang="en-US">
              <a:solidFill>
                <a:srgbClr val="000000"/>
              </a:solidFill>
            </a:endParaRPr>
          </a:p>
        </p:txBody>
      </p:sp>
      <p:sp>
        <p:nvSpPr>
          <p:cNvPr id="55" name="TextBox 54"/>
          <p:cNvSpPr txBox="1"/>
          <p:nvPr/>
        </p:nvSpPr>
        <p:spPr>
          <a:xfrm>
            <a:off x="3767933" y="3377624"/>
            <a:ext cx="1608133" cy="584775"/>
          </a:xfrm>
          <a:prstGeom prst="rect">
            <a:avLst/>
          </a:prstGeom>
          <a:noFill/>
        </p:spPr>
        <p:txBody>
          <a:bodyPr wrap="none" rtlCol="0">
            <a:spAutoFit/>
          </a:bodyPr>
          <a:lstStyle/>
          <a:p>
            <a:pPr algn="ctr"/>
            <a:r>
              <a:rPr lang="en-US" sz="1600" b="1" smtClean="0"/>
              <a:t>2-Dimension</a:t>
            </a:r>
            <a:r>
              <a:rPr lang="en-US" sz="1600" smtClean="0"/>
              <a:t> </a:t>
            </a:r>
            <a:endParaRPr lang="en-US" sz="1600"/>
          </a:p>
          <a:p>
            <a:pPr algn="ctr"/>
            <a:r>
              <a:rPr lang="en-US" sz="1600" b="1" smtClean="0"/>
              <a:t>Recommender</a:t>
            </a:r>
          </a:p>
        </p:txBody>
      </p:sp>
    </p:spTree>
    <p:extLst>
      <p:ext uri="{BB962C8B-B14F-4D97-AF65-F5344CB8AC3E}">
        <p14:creationId xmlns:p14="http://schemas.microsoft.com/office/powerpoint/2010/main" val="362067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14</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61216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b="1" i="1" smtClean="0"/>
              <a:t>Phương pháp thu giảm số chiều </a:t>
            </a:r>
            <a:endParaRPr lang="en-US" sz="2200" b="1" i="1"/>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4181307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tle 1"/>
          <p:cNvSpPr>
            <a:spLocks noGrp="1"/>
          </p:cNvSpPr>
          <p:nvPr>
            <p:ph type="title"/>
          </p:nvPr>
        </p:nvSpPr>
        <p:spPr>
          <a:xfrm>
            <a:off x="2057400" y="228600"/>
            <a:ext cx="5932923" cy="457200"/>
          </a:xfrm>
        </p:spPr>
        <p:txBody>
          <a:bodyPr/>
          <a:lstStyle/>
          <a:p>
            <a:r>
              <a:rPr lang="en-US" sz="2400" smtClean="0"/>
              <a:t>Phương pháp thu giảm số chiều </a:t>
            </a:r>
            <a:r>
              <a:rPr lang="en-US" sz="2400" smtClean="0"/>
              <a:t/>
            </a:r>
            <a:br>
              <a:rPr lang="en-US" sz="2400" smtClean="0"/>
            </a:br>
            <a:r>
              <a:rPr lang="en-US" sz="2400" smtClean="0"/>
              <a:t>(</a:t>
            </a:r>
            <a:r>
              <a:rPr lang="en-US" sz="2400" smtClean="0"/>
              <a:t>Reduction - based)</a:t>
            </a:r>
            <a:endParaRPr lang="en-US" sz="2400"/>
          </a:p>
        </p:txBody>
      </p:sp>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p:grpSp>
        <p:nvGrpSpPr>
          <p:cNvPr id="39" name="Group 38"/>
          <p:cNvGrpSpPr/>
          <p:nvPr/>
        </p:nvGrpSpPr>
        <p:grpSpPr>
          <a:xfrm>
            <a:off x="1999182" y="1208399"/>
            <a:ext cx="4979997" cy="2781638"/>
            <a:chOff x="1888708" y="897772"/>
            <a:chExt cx="5382810" cy="3006634"/>
          </a:xfrm>
        </p:grpSpPr>
        <p:sp>
          <p:nvSpPr>
            <p:cNvPr id="7" name="Cube 6"/>
            <p:cNvSpPr/>
            <p:nvPr/>
          </p:nvSpPr>
          <p:spPr>
            <a:xfrm>
              <a:off x="3478377" y="897772"/>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897772"/>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897772"/>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897772"/>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11517"/>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21700"/>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75575"/>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82148" y="1126372"/>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455646" y="143117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683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0244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4664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738671" y="1126372"/>
              <a:ext cx="19448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33022"/>
              <a:ext cx="338554" cy="369332"/>
            </a:xfrm>
            <a:prstGeom prst="rect">
              <a:avLst/>
            </a:prstGeom>
            <a:noFill/>
          </p:spPr>
          <p:txBody>
            <a:bodyPr wrap="none" rtlCol="0">
              <a:spAutoFit/>
            </a:bodyPr>
            <a:lstStyle/>
            <a:p>
              <a:r>
                <a:rPr lang="en-US" smtClean="0"/>
                <a:t>A</a:t>
              </a:r>
              <a:endParaRPr lang="en-US"/>
            </a:p>
          </p:txBody>
        </p:sp>
        <p:sp>
          <p:nvSpPr>
            <p:cNvPr id="27" name="TextBox 26"/>
            <p:cNvSpPr txBox="1"/>
            <p:nvPr/>
          </p:nvSpPr>
          <p:spPr>
            <a:xfrm>
              <a:off x="4054115" y="3233022"/>
              <a:ext cx="338554" cy="369332"/>
            </a:xfrm>
            <a:prstGeom prst="rect">
              <a:avLst/>
            </a:prstGeom>
            <a:noFill/>
          </p:spPr>
          <p:txBody>
            <a:bodyPr wrap="none" rtlCol="0">
              <a:spAutoFit/>
            </a:bodyPr>
            <a:lstStyle/>
            <a:p>
              <a:r>
                <a:rPr lang="en-US" smtClean="0"/>
                <a:t>B</a:t>
              </a:r>
              <a:endParaRPr lang="en-US"/>
            </a:p>
          </p:txBody>
        </p:sp>
        <p:sp>
          <p:nvSpPr>
            <p:cNvPr id="28" name="TextBox 27"/>
            <p:cNvSpPr txBox="1"/>
            <p:nvPr/>
          </p:nvSpPr>
          <p:spPr>
            <a:xfrm>
              <a:off x="4499275" y="3233022"/>
              <a:ext cx="351378" cy="369332"/>
            </a:xfrm>
            <a:prstGeom prst="rect">
              <a:avLst/>
            </a:prstGeom>
            <a:noFill/>
          </p:spPr>
          <p:txBody>
            <a:bodyPr wrap="none" rtlCol="0">
              <a:spAutoFit/>
            </a:bodyPr>
            <a:lstStyle/>
            <a:p>
              <a:r>
                <a:rPr lang="en-US"/>
                <a:t>C</a:t>
              </a:r>
            </a:p>
          </p:txBody>
        </p:sp>
        <p:sp>
          <p:nvSpPr>
            <p:cNvPr id="29" name="TextBox 28"/>
            <p:cNvSpPr txBox="1"/>
            <p:nvPr/>
          </p:nvSpPr>
          <p:spPr>
            <a:xfrm>
              <a:off x="4985017" y="3243655"/>
              <a:ext cx="351378" cy="369332"/>
            </a:xfrm>
            <a:prstGeom prst="rect">
              <a:avLst/>
            </a:prstGeom>
            <a:noFill/>
          </p:spPr>
          <p:txBody>
            <a:bodyPr wrap="none" rtlCol="0">
              <a:spAutoFit/>
            </a:bodyPr>
            <a:lstStyle/>
            <a:p>
              <a:r>
                <a:rPr lang="en-US" smtClean="0"/>
                <a:t>D</a:t>
              </a:r>
              <a:endParaRPr lang="en-US"/>
            </a:p>
          </p:txBody>
        </p:sp>
        <p:sp>
          <p:nvSpPr>
            <p:cNvPr id="30" name="TextBox 29"/>
            <p:cNvSpPr txBox="1"/>
            <p:nvPr/>
          </p:nvSpPr>
          <p:spPr>
            <a:xfrm>
              <a:off x="5386062" y="3168477"/>
              <a:ext cx="1108893" cy="323165"/>
            </a:xfrm>
            <a:prstGeom prst="rect">
              <a:avLst/>
            </a:prstGeom>
            <a:noFill/>
          </p:spPr>
          <p:txBody>
            <a:bodyPr wrap="none" rtlCol="0">
              <a:spAutoFit/>
            </a:bodyPr>
            <a:lstStyle/>
            <a:p>
              <a:r>
                <a:rPr lang="en-US" sz="1500" smtClean="0"/>
                <a:t>Trong tuần</a:t>
              </a:r>
              <a:endParaRPr lang="en-US" sz="1500"/>
            </a:p>
          </p:txBody>
        </p:sp>
        <p:sp>
          <p:nvSpPr>
            <p:cNvPr id="31" name="TextBox 30"/>
            <p:cNvSpPr txBox="1"/>
            <p:nvPr/>
          </p:nvSpPr>
          <p:spPr>
            <a:xfrm>
              <a:off x="5827772" y="2802772"/>
              <a:ext cx="1010213" cy="323165"/>
            </a:xfrm>
            <a:prstGeom prst="rect">
              <a:avLst/>
            </a:prstGeom>
            <a:noFill/>
          </p:spPr>
          <p:txBody>
            <a:bodyPr wrap="none" rtlCol="0">
              <a:spAutoFit/>
            </a:bodyPr>
            <a:lstStyle/>
            <a:p>
              <a:r>
                <a:rPr lang="en-US" sz="1500" smtClean="0"/>
                <a:t>Cuối tuần</a:t>
              </a:r>
              <a:endParaRPr lang="en-US" sz="1500"/>
            </a:p>
          </p:txBody>
        </p:sp>
        <p:sp>
          <p:nvSpPr>
            <p:cNvPr id="33" name="TextBox 32"/>
            <p:cNvSpPr txBox="1"/>
            <p:nvPr/>
          </p:nvSpPr>
          <p:spPr>
            <a:xfrm>
              <a:off x="2920995" y="1498968"/>
              <a:ext cx="479618" cy="369332"/>
            </a:xfrm>
            <a:prstGeom prst="rect">
              <a:avLst/>
            </a:prstGeom>
            <a:noFill/>
          </p:spPr>
          <p:txBody>
            <a:bodyPr wrap="none" rtlCol="0">
              <a:spAutoFit/>
            </a:bodyPr>
            <a:lstStyle/>
            <a:p>
              <a:r>
                <a:rPr lang="en-US" smtClean="0"/>
                <a:t>U1</a:t>
              </a:r>
              <a:endParaRPr lang="en-US"/>
            </a:p>
          </p:txBody>
        </p:sp>
        <p:sp>
          <p:nvSpPr>
            <p:cNvPr id="34" name="TextBox 33"/>
            <p:cNvSpPr txBox="1"/>
            <p:nvPr/>
          </p:nvSpPr>
          <p:spPr>
            <a:xfrm>
              <a:off x="2920995" y="1952378"/>
              <a:ext cx="479618" cy="369332"/>
            </a:xfrm>
            <a:prstGeom prst="rect">
              <a:avLst/>
            </a:prstGeom>
            <a:noFill/>
          </p:spPr>
          <p:txBody>
            <a:bodyPr wrap="none" rtlCol="0">
              <a:spAutoFit/>
            </a:bodyPr>
            <a:lstStyle/>
            <a:p>
              <a:r>
                <a:rPr lang="en-US" smtClean="0"/>
                <a:t>U2</a:t>
              </a:r>
              <a:endParaRPr lang="en-US"/>
            </a:p>
          </p:txBody>
        </p:sp>
        <p:sp>
          <p:nvSpPr>
            <p:cNvPr id="35" name="TextBox 34"/>
            <p:cNvSpPr txBox="1"/>
            <p:nvPr/>
          </p:nvSpPr>
          <p:spPr>
            <a:xfrm>
              <a:off x="2920995" y="2380286"/>
              <a:ext cx="479618" cy="369332"/>
            </a:xfrm>
            <a:prstGeom prst="rect">
              <a:avLst/>
            </a:prstGeom>
            <a:noFill/>
          </p:spPr>
          <p:txBody>
            <a:bodyPr wrap="none" rtlCol="0">
              <a:spAutoFit/>
            </a:bodyPr>
            <a:lstStyle/>
            <a:p>
              <a:r>
                <a:rPr lang="en-US" smtClean="0"/>
                <a:t>U3</a:t>
              </a:r>
              <a:endParaRPr lang="en-US"/>
            </a:p>
          </p:txBody>
        </p:sp>
        <p:sp>
          <p:nvSpPr>
            <p:cNvPr id="36" name="TextBox 35"/>
            <p:cNvSpPr txBox="1"/>
            <p:nvPr/>
          </p:nvSpPr>
          <p:spPr>
            <a:xfrm>
              <a:off x="2920995" y="2799145"/>
              <a:ext cx="479618" cy="369332"/>
            </a:xfrm>
            <a:prstGeom prst="rect">
              <a:avLst/>
            </a:prstGeom>
            <a:noFill/>
          </p:spPr>
          <p:txBody>
            <a:bodyPr wrap="none" rtlCol="0">
              <a:spAutoFit/>
            </a:bodyPr>
            <a:lstStyle/>
            <a:p>
              <a:r>
                <a:rPr lang="en-US" smtClean="0"/>
                <a:t>U4</a:t>
              </a:r>
              <a:endParaRPr lang="en-US"/>
            </a:p>
          </p:txBody>
        </p:sp>
        <p:sp>
          <p:nvSpPr>
            <p:cNvPr id="37" name="TextBox 36"/>
            <p:cNvSpPr txBox="1"/>
            <p:nvPr/>
          </p:nvSpPr>
          <p:spPr>
            <a:xfrm>
              <a:off x="1888708" y="2098255"/>
              <a:ext cx="1253063" cy="399206"/>
            </a:xfrm>
            <a:prstGeom prst="rect">
              <a:avLst/>
            </a:prstGeom>
            <a:noFill/>
          </p:spPr>
          <p:txBody>
            <a:bodyPr wrap="none" rtlCol="0">
              <a:spAutoFit/>
            </a:bodyPr>
            <a:lstStyle/>
            <a:p>
              <a:r>
                <a:rPr lang="en-US" smtClean="0">
                  <a:solidFill>
                    <a:srgbClr val="000000"/>
                  </a:solidFill>
                </a:rPr>
                <a:t>Du khách</a:t>
              </a:r>
              <a:endParaRPr lang="en-US">
                <a:solidFill>
                  <a:srgbClr val="000000"/>
                </a:solidFill>
              </a:endParaRPr>
            </a:p>
          </p:txBody>
        </p:sp>
        <p:sp>
          <p:nvSpPr>
            <p:cNvPr id="38" name="TextBox 37"/>
            <p:cNvSpPr txBox="1"/>
            <p:nvPr/>
          </p:nvSpPr>
          <p:spPr>
            <a:xfrm>
              <a:off x="6021921" y="2418223"/>
              <a:ext cx="1249597" cy="399206"/>
            </a:xfrm>
            <a:prstGeom prst="rect">
              <a:avLst/>
            </a:prstGeom>
            <a:noFill/>
          </p:spPr>
          <p:txBody>
            <a:bodyPr wrap="none" rtlCol="0">
              <a:spAutoFit/>
            </a:bodyPr>
            <a:lstStyle/>
            <a:p>
              <a:r>
                <a:rPr lang="en-US" smtClean="0">
                  <a:solidFill>
                    <a:srgbClr val="000000"/>
                  </a:solidFill>
                </a:rPr>
                <a:t>Thời gian</a:t>
              </a:r>
              <a:endParaRPr lang="en-US">
                <a:solidFill>
                  <a:srgbClr val="000000"/>
                </a:solidFill>
              </a:endParaRPr>
            </a:p>
          </p:txBody>
        </p:sp>
        <p:sp>
          <p:nvSpPr>
            <p:cNvPr id="71" name="TextBox 70"/>
            <p:cNvSpPr txBox="1"/>
            <p:nvPr/>
          </p:nvSpPr>
          <p:spPr>
            <a:xfrm>
              <a:off x="3886200" y="3505200"/>
              <a:ext cx="1571872" cy="399206"/>
            </a:xfrm>
            <a:prstGeom prst="rect">
              <a:avLst/>
            </a:prstGeom>
            <a:noFill/>
          </p:spPr>
          <p:txBody>
            <a:bodyPr wrap="none" rtlCol="0">
              <a:spAutoFit/>
            </a:bodyPr>
            <a:lstStyle/>
            <a:p>
              <a:r>
                <a:rPr lang="en-US">
                  <a:solidFill>
                    <a:srgbClr val="000000"/>
                  </a:solidFill>
                </a:rPr>
                <a:t>Đ</a:t>
              </a:r>
              <a:r>
                <a:rPr lang="en-US" smtClean="0">
                  <a:solidFill>
                    <a:srgbClr val="000000"/>
                  </a:solidFill>
                </a:rPr>
                <a:t>iểm du lịch</a:t>
              </a:r>
              <a:endParaRPr lang="en-US">
                <a:solidFill>
                  <a:srgbClr val="000000"/>
                </a:solidFill>
              </a:endParaRPr>
            </a:p>
          </p:txBody>
        </p:sp>
        <p:cxnSp>
          <p:nvCxnSpPr>
            <p:cNvPr id="116" name="Straight Connector 115"/>
            <p:cNvCxnSpPr/>
            <p:nvPr/>
          </p:nvCxnSpPr>
          <p:spPr>
            <a:xfrm>
              <a:off x="3998446" y="1405293"/>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907498" y="142245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8" name="Left Arrow 157"/>
          <p:cNvSpPr/>
          <p:nvPr/>
        </p:nvSpPr>
        <p:spPr>
          <a:xfrm rot="18297722">
            <a:off x="1940735" y="3177919"/>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751047" y="3179888"/>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52400" y="3961281"/>
            <a:ext cx="4556270" cy="2695756"/>
            <a:chOff x="76200" y="3657600"/>
            <a:chExt cx="4924810" cy="2913807"/>
          </a:xfrm>
        </p:grpSpPr>
        <p:cxnSp>
          <p:nvCxnSpPr>
            <p:cNvPr id="221" name="Straight Connector 220"/>
            <p:cNvCxnSpPr>
              <a:stCxn id="152" idx="1"/>
              <a:endCxn id="152"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76200" y="3657600"/>
              <a:ext cx="4924810" cy="2913807"/>
              <a:chOff x="162486" y="3810000"/>
              <a:chExt cx="4753036" cy="2745168"/>
            </a:xfrm>
          </p:grpSpPr>
          <p:sp>
            <p:nvSpPr>
              <p:cNvPr id="141" name="TextBox 140"/>
              <p:cNvSpPr txBox="1"/>
              <p:nvPr/>
            </p:nvSpPr>
            <p:spPr>
              <a:xfrm>
                <a:off x="1521836" y="5935686"/>
                <a:ext cx="326746" cy="347957"/>
              </a:xfrm>
              <a:prstGeom prst="rect">
                <a:avLst/>
              </a:prstGeom>
              <a:noFill/>
            </p:spPr>
            <p:txBody>
              <a:bodyPr wrap="none" rtlCol="0">
                <a:spAutoFit/>
              </a:bodyPr>
              <a:lstStyle/>
              <a:p>
                <a:r>
                  <a:rPr lang="en-US" smtClean="0"/>
                  <a:t>A</a:t>
                </a:r>
                <a:endParaRPr lang="en-US"/>
              </a:p>
            </p:txBody>
          </p:sp>
          <p:sp>
            <p:nvSpPr>
              <p:cNvPr id="142" name="TextBox 141"/>
              <p:cNvSpPr txBox="1"/>
              <p:nvPr/>
            </p:nvSpPr>
            <p:spPr>
              <a:xfrm>
                <a:off x="1991063" y="5935686"/>
                <a:ext cx="326746" cy="347957"/>
              </a:xfrm>
              <a:prstGeom prst="rect">
                <a:avLst/>
              </a:prstGeom>
              <a:noFill/>
            </p:spPr>
            <p:txBody>
              <a:bodyPr wrap="none" rtlCol="0">
                <a:spAutoFit/>
              </a:bodyPr>
              <a:lstStyle/>
              <a:p>
                <a:r>
                  <a:rPr lang="en-US" smtClean="0"/>
                  <a:t>B</a:t>
                </a:r>
                <a:endParaRPr lang="en-US"/>
              </a:p>
            </p:txBody>
          </p:sp>
          <p:sp>
            <p:nvSpPr>
              <p:cNvPr id="143" name="TextBox 142"/>
              <p:cNvSpPr txBox="1"/>
              <p:nvPr/>
            </p:nvSpPr>
            <p:spPr>
              <a:xfrm>
                <a:off x="2436223" y="5935686"/>
                <a:ext cx="339122" cy="347957"/>
              </a:xfrm>
              <a:prstGeom prst="rect">
                <a:avLst/>
              </a:prstGeom>
              <a:noFill/>
            </p:spPr>
            <p:txBody>
              <a:bodyPr wrap="none" rtlCol="0">
                <a:spAutoFit/>
              </a:bodyPr>
              <a:lstStyle/>
              <a:p>
                <a:r>
                  <a:rPr lang="en-US" smtClean="0"/>
                  <a:t>C</a:t>
                </a:r>
                <a:endParaRPr lang="en-US"/>
              </a:p>
            </p:txBody>
          </p:sp>
          <p:sp>
            <p:nvSpPr>
              <p:cNvPr id="144" name="TextBox 143"/>
              <p:cNvSpPr txBox="1"/>
              <p:nvPr/>
            </p:nvSpPr>
            <p:spPr>
              <a:xfrm>
                <a:off x="2921965" y="5946319"/>
                <a:ext cx="339122" cy="347957"/>
              </a:xfrm>
              <a:prstGeom prst="rect">
                <a:avLst/>
              </a:prstGeom>
              <a:noFill/>
            </p:spPr>
            <p:txBody>
              <a:bodyPr wrap="none" rtlCol="0">
                <a:spAutoFit/>
              </a:bodyPr>
              <a:lstStyle/>
              <a:p>
                <a:r>
                  <a:rPr lang="en-US" smtClean="0"/>
                  <a:t>D</a:t>
                </a:r>
                <a:endParaRPr lang="en-US"/>
              </a:p>
            </p:txBody>
          </p:sp>
          <p:sp>
            <p:nvSpPr>
              <p:cNvPr id="145" name="TextBox 144"/>
              <p:cNvSpPr txBox="1"/>
              <p:nvPr/>
            </p:nvSpPr>
            <p:spPr>
              <a:xfrm>
                <a:off x="3425765" y="5715000"/>
                <a:ext cx="1070216" cy="304462"/>
              </a:xfrm>
              <a:prstGeom prst="rect">
                <a:avLst/>
              </a:prstGeom>
              <a:noFill/>
            </p:spPr>
            <p:txBody>
              <a:bodyPr wrap="none" rtlCol="0">
                <a:spAutoFit/>
              </a:bodyPr>
              <a:lstStyle/>
              <a:p>
                <a:r>
                  <a:rPr lang="en-US" sz="1500" smtClean="0"/>
                  <a:t>Trong tuần</a:t>
                </a:r>
                <a:endParaRPr lang="en-US" sz="1500"/>
              </a:p>
            </p:txBody>
          </p:sp>
          <p:sp>
            <p:nvSpPr>
              <p:cNvPr id="146" name="TextBox 145"/>
              <p:cNvSpPr txBox="1"/>
              <p:nvPr/>
            </p:nvSpPr>
            <p:spPr>
              <a:xfrm>
                <a:off x="857943" y="4201632"/>
                <a:ext cx="462889" cy="347957"/>
              </a:xfrm>
              <a:prstGeom prst="rect">
                <a:avLst/>
              </a:prstGeom>
              <a:noFill/>
            </p:spPr>
            <p:txBody>
              <a:bodyPr wrap="none" rtlCol="0">
                <a:spAutoFit/>
              </a:bodyPr>
              <a:lstStyle/>
              <a:p>
                <a:r>
                  <a:rPr lang="en-US" smtClean="0"/>
                  <a:t>U1</a:t>
                </a:r>
                <a:endParaRPr lang="en-US"/>
              </a:p>
            </p:txBody>
          </p:sp>
          <p:sp>
            <p:nvSpPr>
              <p:cNvPr id="147" name="TextBox 146"/>
              <p:cNvSpPr txBox="1"/>
              <p:nvPr/>
            </p:nvSpPr>
            <p:spPr>
              <a:xfrm>
                <a:off x="857943" y="4655042"/>
                <a:ext cx="462889" cy="347957"/>
              </a:xfrm>
              <a:prstGeom prst="rect">
                <a:avLst/>
              </a:prstGeom>
              <a:noFill/>
            </p:spPr>
            <p:txBody>
              <a:bodyPr wrap="none" rtlCol="0">
                <a:spAutoFit/>
              </a:bodyPr>
              <a:lstStyle/>
              <a:p>
                <a:r>
                  <a:rPr lang="en-US" smtClean="0"/>
                  <a:t>U2</a:t>
                </a:r>
                <a:endParaRPr lang="en-US"/>
              </a:p>
            </p:txBody>
          </p:sp>
          <p:sp>
            <p:nvSpPr>
              <p:cNvPr id="148" name="TextBox 147"/>
              <p:cNvSpPr txBox="1"/>
              <p:nvPr/>
            </p:nvSpPr>
            <p:spPr>
              <a:xfrm>
                <a:off x="857943" y="5082950"/>
                <a:ext cx="462889" cy="347957"/>
              </a:xfrm>
              <a:prstGeom prst="rect">
                <a:avLst/>
              </a:prstGeom>
              <a:noFill/>
            </p:spPr>
            <p:txBody>
              <a:bodyPr wrap="none" rtlCol="0">
                <a:spAutoFit/>
              </a:bodyPr>
              <a:lstStyle/>
              <a:p>
                <a:r>
                  <a:rPr lang="en-US" smtClean="0"/>
                  <a:t>U3</a:t>
                </a:r>
                <a:endParaRPr lang="en-US"/>
              </a:p>
            </p:txBody>
          </p:sp>
          <p:sp>
            <p:nvSpPr>
              <p:cNvPr id="149" name="TextBox 148"/>
              <p:cNvSpPr txBox="1"/>
              <p:nvPr/>
            </p:nvSpPr>
            <p:spPr>
              <a:xfrm>
                <a:off x="857943" y="5501809"/>
                <a:ext cx="462889" cy="347957"/>
              </a:xfrm>
              <a:prstGeom prst="rect">
                <a:avLst/>
              </a:prstGeom>
              <a:noFill/>
            </p:spPr>
            <p:txBody>
              <a:bodyPr wrap="none" rtlCol="0">
                <a:spAutoFit/>
              </a:bodyPr>
              <a:lstStyle/>
              <a:p>
                <a:r>
                  <a:rPr lang="en-US" smtClean="0"/>
                  <a:t>U4</a:t>
                </a:r>
                <a:endParaRPr lang="en-US"/>
              </a:p>
            </p:txBody>
          </p:sp>
          <p:sp>
            <p:nvSpPr>
              <p:cNvPr id="150" name="TextBox 149"/>
              <p:cNvSpPr txBox="1"/>
              <p:nvPr/>
            </p:nvSpPr>
            <p:spPr>
              <a:xfrm>
                <a:off x="162486" y="4599688"/>
                <a:ext cx="834777" cy="658178"/>
              </a:xfrm>
              <a:prstGeom prst="rect">
                <a:avLst/>
              </a:prstGeom>
              <a:noFill/>
            </p:spPr>
            <p:txBody>
              <a:bodyPr wrap="none" rtlCol="0">
                <a:spAutoFit/>
              </a:bodyPr>
              <a:lstStyle/>
              <a:p>
                <a:r>
                  <a:rPr lang="en-US" smtClean="0">
                    <a:solidFill>
                      <a:srgbClr val="000000"/>
                    </a:solidFill>
                  </a:rPr>
                  <a:t>Du </a:t>
                </a:r>
                <a:br>
                  <a:rPr lang="en-US" smtClean="0">
                    <a:solidFill>
                      <a:srgbClr val="000000"/>
                    </a:solidFill>
                  </a:rPr>
                </a:br>
                <a:r>
                  <a:rPr lang="en-US" smtClean="0">
                    <a:solidFill>
                      <a:srgbClr val="000000"/>
                    </a:solidFill>
                  </a:rPr>
                  <a:t>khách</a:t>
                </a:r>
                <a:endParaRPr lang="en-US">
                  <a:solidFill>
                    <a:srgbClr val="000000"/>
                  </a:solidFill>
                </a:endParaRPr>
              </a:p>
            </p:txBody>
          </p:sp>
          <p:sp>
            <p:nvSpPr>
              <p:cNvPr id="151" name="TextBox 150"/>
              <p:cNvSpPr txBox="1"/>
              <p:nvPr/>
            </p:nvSpPr>
            <p:spPr>
              <a:xfrm>
                <a:off x="1700653" y="6179066"/>
                <a:ext cx="1517047" cy="376102"/>
              </a:xfrm>
              <a:prstGeom prst="rect">
                <a:avLst/>
              </a:prstGeom>
              <a:noFill/>
            </p:spPr>
            <p:txBody>
              <a:bodyPr wrap="none" rtlCol="0">
                <a:spAutoFit/>
              </a:bodyPr>
              <a:lstStyle/>
              <a:p>
                <a:r>
                  <a:rPr lang="en-US" smtClean="0">
                    <a:solidFill>
                      <a:srgbClr val="000000"/>
                    </a:solidFill>
                  </a:rPr>
                  <a:t>Điểm du lịch</a:t>
                </a:r>
                <a:endParaRPr lang="en-US">
                  <a:solidFill>
                    <a:srgbClr val="000000"/>
                  </a:solidFill>
                </a:endParaRPr>
              </a:p>
            </p:txBody>
          </p:sp>
          <p:sp>
            <p:nvSpPr>
              <p:cNvPr id="152" name="Cube 151"/>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709510" y="5389377"/>
                <a:ext cx="1206012" cy="376102"/>
              </a:xfrm>
              <a:prstGeom prst="rect">
                <a:avLst/>
              </a:prstGeom>
              <a:noFill/>
            </p:spPr>
            <p:txBody>
              <a:bodyPr wrap="none" rtlCol="0">
                <a:spAutoFit/>
              </a:bodyPr>
              <a:lstStyle/>
              <a:p>
                <a:r>
                  <a:rPr lang="en-US" smtClean="0">
                    <a:solidFill>
                      <a:srgbClr val="000000"/>
                    </a:solidFill>
                  </a:rPr>
                  <a:t>Thời gian</a:t>
                </a:r>
                <a:endParaRPr lang="en-US">
                  <a:solidFill>
                    <a:srgbClr val="000000"/>
                  </a:solidFill>
                </a:endParaRPr>
              </a:p>
            </p:txBody>
          </p:sp>
        </p:grpSp>
        <p:cxnSp>
          <p:nvCxnSpPr>
            <p:cNvPr id="252" name="Straight Connector 251"/>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152" idx="2"/>
              <a:endCxn id="152"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4418281" y="3889958"/>
            <a:ext cx="4539977" cy="2756058"/>
            <a:chOff x="-5881" y="3657600"/>
            <a:chExt cx="4907198" cy="2978986"/>
          </a:xfrm>
        </p:grpSpPr>
        <p:cxnSp>
          <p:nvCxnSpPr>
            <p:cNvPr id="301" name="Straight Connector 300"/>
            <p:cNvCxnSpPr>
              <a:stCxn id="319" idx="1"/>
              <a:endCxn id="319"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301"/>
            <p:cNvGrpSpPr/>
            <p:nvPr/>
          </p:nvGrpSpPr>
          <p:grpSpPr>
            <a:xfrm>
              <a:off x="-5881" y="3657600"/>
              <a:ext cx="4907198" cy="2978986"/>
              <a:chOff x="83269" y="3810000"/>
              <a:chExt cx="4736037" cy="2806575"/>
            </a:xfrm>
          </p:grpSpPr>
          <p:sp>
            <p:nvSpPr>
              <p:cNvPr id="308" name="TextBox 307"/>
              <p:cNvSpPr txBox="1"/>
              <p:nvPr/>
            </p:nvSpPr>
            <p:spPr>
              <a:xfrm>
                <a:off x="1521836" y="5935686"/>
                <a:ext cx="326745" cy="347957"/>
              </a:xfrm>
              <a:prstGeom prst="rect">
                <a:avLst/>
              </a:prstGeom>
              <a:noFill/>
            </p:spPr>
            <p:txBody>
              <a:bodyPr wrap="none" rtlCol="0">
                <a:spAutoFit/>
              </a:bodyPr>
              <a:lstStyle/>
              <a:p>
                <a:r>
                  <a:rPr lang="en-US"/>
                  <a:t>A</a:t>
                </a:r>
              </a:p>
            </p:txBody>
          </p:sp>
          <p:sp>
            <p:nvSpPr>
              <p:cNvPr id="309" name="TextBox 308"/>
              <p:cNvSpPr txBox="1"/>
              <p:nvPr/>
            </p:nvSpPr>
            <p:spPr>
              <a:xfrm>
                <a:off x="1991063" y="5935686"/>
                <a:ext cx="326745" cy="347957"/>
              </a:xfrm>
              <a:prstGeom prst="rect">
                <a:avLst/>
              </a:prstGeom>
              <a:noFill/>
            </p:spPr>
            <p:txBody>
              <a:bodyPr wrap="none" rtlCol="0">
                <a:spAutoFit/>
              </a:bodyPr>
              <a:lstStyle/>
              <a:p>
                <a:r>
                  <a:rPr lang="en-US"/>
                  <a:t>B</a:t>
                </a:r>
              </a:p>
            </p:txBody>
          </p:sp>
          <p:sp>
            <p:nvSpPr>
              <p:cNvPr id="310" name="TextBox 309"/>
              <p:cNvSpPr txBox="1"/>
              <p:nvPr/>
            </p:nvSpPr>
            <p:spPr>
              <a:xfrm>
                <a:off x="2436223" y="5935686"/>
                <a:ext cx="339122" cy="347957"/>
              </a:xfrm>
              <a:prstGeom prst="rect">
                <a:avLst/>
              </a:prstGeom>
              <a:noFill/>
            </p:spPr>
            <p:txBody>
              <a:bodyPr wrap="none" rtlCol="0">
                <a:spAutoFit/>
              </a:bodyPr>
              <a:lstStyle/>
              <a:p>
                <a:r>
                  <a:rPr lang="en-US"/>
                  <a:t>C</a:t>
                </a:r>
              </a:p>
            </p:txBody>
          </p:sp>
          <p:sp>
            <p:nvSpPr>
              <p:cNvPr id="311" name="TextBox 310"/>
              <p:cNvSpPr txBox="1"/>
              <p:nvPr/>
            </p:nvSpPr>
            <p:spPr>
              <a:xfrm>
                <a:off x="2921965" y="5946319"/>
                <a:ext cx="339122" cy="347957"/>
              </a:xfrm>
              <a:prstGeom prst="rect">
                <a:avLst/>
              </a:prstGeom>
              <a:noFill/>
            </p:spPr>
            <p:txBody>
              <a:bodyPr wrap="none" rtlCol="0">
                <a:spAutoFit/>
              </a:bodyPr>
              <a:lstStyle/>
              <a:p>
                <a:r>
                  <a:rPr lang="en-US"/>
                  <a:t>D</a:t>
                </a:r>
              </a:p>
            </p:txBody>
          </p:sp>
          <p:sp>
            <p:nvSpPr>
              <p:cNvPr id="312" name="TextBox 311"/>
              <p:cNvSpPr txBox="1"/>
              <p:nvPr/>
            </p:nvSpPr>
            <p:spPr>
              <a:xfrm>
                <a:off x="3425765" y="5715000"/>
                <a:ext cx="974977" cy="304462"/>
              </a:xfrm>
              <a:prstGeom prst="rect">
                <a:avLst/>
              </a:prstGeom>
              <a:noFill/>
            </p:spPr>
            <p:txBody>
              <a:bodyPr wrap="none" rtlCol="0">
                <a:spAutoFit/>
              </a:bodyPr>
              <a:lstStyle/>
              <a:p>
                <a:r>
                  <a:rPr lang="en-US" sz="1500" smtClean="0"/>
                  <a:t>Cuối tuần</a:t>
                </a:r>
                <a:endParaRPr lang="en-US" sz="1500"/>
              </a:p>
            </p:txBody>
          </p:sp>
          <p:sp>
            <p:nvSpPr>
              <p:cNvPr id="313" name="TextBox 312"/>
              <p:cNvSpPr txBox="1"/>
              <p:nvPr/>
            </p:nvSpPr>
            <p:spPr>
              <a:xfrm>
                <a:off x="857943" y="4201632"/>
                <a:ext cx="462889" cy="347957"/>
              </a:xfrm>
              <a:prstGeom prst="rect">
                <a:avLst/>
              </a:prstGeom>
              <a:noFill/>
            </p:spPr>
            <p:txBody>
              <a:bodyPr wrap="none" rtlCol="0">
                <a:spAutoFit/>
              </a:bodyPr>
              <a:lstStyle/>
              <a:p>
                <a:r>
                  <a:rPr lang="en-US" smtClean="0"/>
                  <a:t>U1</a:t>
                </a:r>
                <a:endParaRPr lang="en-US"/>
              </a:p>
            </p:txBody>
          </p:sp>
          <p:sp>
            <p:nvSpPr>
              <p:cNvPr id="314" name="TextBox 313"/>
              <p:cNvSpPr txBox="1"/>
              <p:nvPr/>
            </p:nvSpPr>
            <p:spPr>
              <a:xfrm>
                <a:off x="857943" y="4655042"/>
                <a:ext cx="462889" cy="347957"/>
              </a:xfrm>
              <a:prstGeom prst="rect">
                <a:avLst/>
              </a:prstGeom>
              <a:noFill/>
            </p:spPr>
            <p:txBody>
              <a:bodyPr wrap="none" rtlCol="0">
                <a:spAutoFit/>
              </a:bodyPr>
              <a:lstStyle/>
              <a:p>
                <a:r>
                  <a:rPr lang="en-US" smtClean="0"/>
                  <a:t>U2</a:t>
                </a:r>
                <a:endParaRPr lang="en-US"/>
              </a:p>
            </p:txBody>
          </p:sp>
          <p:sp>
            <p:nvSpPr>
              <p:cNvPr id="315" name="TextBox 314"/>
              <p:cNvSpPr txBox="1"/>
              <p:nvPr/>
            </p:nvSpPr>
            <p:spPr>
              <a:xfrm>
                <a:off x="857943" y="5082950"/>
                <a:ext cx="462889" cy="347957"/>
              </a:xfrm>
              <a:prstGeom prst="rect">
                <a:avLst/>
              </a:prstGeom>
              <a:noFill/>
            </p:spPr>
            <p:txBody>
              <a:bodyPr wrap="none" rtlCol="0">
                <a:spAutoFit/>
              </a:bodyPr>
              <a:lstStyle/>
              <a:p>
                <a:r>
                  <a:rPr lang="en-US" smtClean="0"/>
                  <a:t>U3</a:t>
                </a:r>
                <a:endParaRPr lang="en-US"/>
              </a:p>
            </p:txBody>
          </p:sp>
          <p:sp>
            <p:nvSpPr>
              <p:cNvPr id="316" name="TextBox 315"/>
              <p:cNvSpPr txBox="1"/>
              <p:nvPr/>
            </p:nvSpPr>
            <p:spPr>
              <a:xfrm>
                <a:off x="857943" y="5501809"/>
                <a:ext cx="462889" cy="347957"/>
              </a:xfrm>
              <a:prstGeom prst="rect">
                <a:avLst/>
              </a:prstGeom>
              <a:noFill/>
            </p:spPr>
            <p:txBody>
              <a:bodyPr wrap="none" rtlCol="0">
                <a:spAutoFit/>
              </a:bodyPr>
              <a:lstStyle/>
              <a:p>
                <a:r>
                  <a:rPr lang="en-US" smtClean="0"/>
                  <a:t>U4</a:t>
                </a:r>
                <a:endParaRPr lang="en-US"/>
              </a:p>
            </p:txBody>
          </p:sp>
          <p:sp>
            <p:nvSpPr>
              <p:cNvPr id="317" name="TextBox 316"/>
              <p:cNvSpPr txBox="1"/>
              <p:nvPr/>
            </p:nvSpPr>
            <p:spPr>
              <a:xfrm>
                <a:off x="83269" y="4599689"/>
                <a:ext cx="772308" cy="608924"/>
              </a:xfrm>
              <a:prstGeom prst="rect">
                <a:avLst/>
              </a:prstGeom>
              <a:noFill/>
            </p:spPr>
            <p:txBody>
              <a:bodyPr wrap="none" rtlCol="0">
                <a:spAutoFit/>
              </a:bodyPr>
              <a:lstStyle/>
              <a:p>
                <a:r>
                  <a:rPr lang="en-US" smtClean="0"/>
                  <a:t>Du </a:t>
                </a:r>
                <a:br>
                  <a:rPr lang="en-US" smtClean="0"/>
                </a:br>
                <a:r>
                  <a:rPr lang="en-US" smtClean="0"/>
                  <a:t>khách</a:t>
                </a:r>
                <a:endParaRPr lang="en-US"/>
              </a:p>
            </p:txBody>
          </p:sp>
          <p:sp>
            <p:nvSpPr>
              <p:cNvPr id="318" name="TextBox 317"/>
              <p:cNvSpPr txBox="1"/>
              <p:nvPr/>
            </p:nvSpPr>
            <p:spPr>
              <a:xfrm>
                <a:off x="1774739" y="6240473"/>
                <a:ext cx="1517046" cy="376102"/>
              </a:xfrm>
              <a:prstGeom prst="rect">
                <a:avLst/>
              </a:prstGeom>
              <a:noFill/>
            </p:spPr>
            <p:txBody>
              <a:bodyPr wrap="none" rtlCol="0">
                <a:spAutoFit/>
              </a:bodyPr>
              <a:lstStyle/>
              <a:p>
                <a:r>
                  <a:rPr lang="en-US" smtClean="0">
                    <a:solidFill>
                      <a:srgbClr val="000000"/>
                    </a:solidFill>
                  </a:rPr>
                  <a:t>Điểm du lịch</a:t>
                </a:r>
                <a:endParaRPr lang="en-US">
                  <a:solidFill>
                    <a:srgbClr val="000000"/>
                  </a:solidFill>
                </a:endParaRPr>
              </a:p>
            </p:txBody>
          </p:sp>
          <p:sp>
            <p:nvSpPr>
              <p:cNvPr id="319" name="Cube 318"/>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320" name="TextBox 319"/>
              <p:cNvSpPr txBox="1"/>
              <p:nvPr/>
            </p:nvSpPr>
            <p:spPr>
              <a:xfrm>
                <a:off x="3613294" y="5461167"/>
                <a:ext cx="1206012" cy="376102"/>
              </a:xfrm>
              <a:prstGeom prst="rect">
                <a:avLst/>
              </a:prstGeom>
              <a:noFill/>
            </p:spPr>
            <p:txBody>
              <a:bodyPr wrap="none" rtlCol="0">
                <a:spAutoFit/>
              </a:bodyPr>
              <a:lstStyle/>
              <a:p>
                <a:r>
                  <a:rPr lang="en-US" smtClean="0">
                    <a:solidFill>
                      <a:srgbClr val="000000"/>
                    </a:solidFill>
                  </a:rPr>
                  <a:t>Thời gian</a:t>
                </a:r>
                <a:endParaRPr lang="en-US">
                  <a:solidFill>
                    <a:srgbClr val="000000"/>
                  </a:solidFill>
                </a:endParaRPr>
              </a:p>
            </p:txBody>
          </p:sp>
        </p:grpSp>
        <p:cxnSp>
          <p:nvCxnSpPr>
            <p:cNvPr id="303" name="Straight Connector 302"/>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319" idx="2"/>
              <a:endCxn id="319"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21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1000"/>
                                        <p:tgtEl>
                                          <p:spTgt spid="158"/>
                                        </p:tgtEl>
                                      </p:cBhvr>
                                    </p:animEffect>
                                    <p:anim calcmode="lin" valueType="num">
                                      <p:cBhvr>
                                        <p:cTn id="15" dur="1000" fill="hold"/>
                                        <p:tgtEl>
                                          <p:spTgt spid="158"/>
                                        </p:tgtEl>
                                        <p:attrNameLst>
                                          <p:attrName>ppt_x</p:attrName>
                                        </p:attrNameLst>
                                      </p:cBhvr>
                                      <p:tavLst>
                                        <p:tav tm="0">
                                          <p:val>
                                            <p:strVal val="#ppt_x"/>
                                          </p:val>
                                        </p:tav>
                                        <p:tav tm="100000">
                                          <p:val>
                                            <p:strVal val="#ppt_x"/>
                                          </p:val>
                                        </p:tav>
                                      </p:tavLst>
                                    </p:anim>
                                    <p:anim calcmode="lin" valueType="num">
                                      <p:cBhvr>
                                        <p:cTn id="16" dur="1000" fill="hold"/>
                                        <p:tgtEl>
                                          <p:spTgt spid="15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1000"/>
                                        <p:tgtEl>
                                          <p:spTgt spid="159"/>
                                        </p:tgtEl>
                                      </p:cBhvr>
                                    </p:animEffect>
                                    <p:anim calcmode="lin" valueType="num">
                                      <p:cBhvr>
                                        <p:cTn id="27" dur="1000" fill="hold"/>
                                        <p:tgtEl>
                                          <p:spTgt spid="159"/>
                                        </p:tgtEl>
                                        <p:attrNameLst>
                                          <p:attrName>ppt_x</p:attrName>
                                        </p:attrNameLst>
                                      </p:cBhvr>
                                      <p:tavLst>
                                        <p:tav tm="0">
                                          <p:val>
                                            <p:strVal val="#ppt_x"/>
                                          </p:val>
                                        </p:tav>
                                        <p:tav tm="100000">
                                          <p:val>
                                            <p:strVal val="#ppt_x"/>
                                          </p:val>
                                        </p:tav>
                                      </p:tavLst>
                                    </p:anim>
                                    <p:anim calcmode="lin" valueType="num">
                                      <p:cBhvr>
                                        <p:cTn id="28" dur="1000" fill="hold"/>
                                        <p:tgtEl>
                                          <p:spTgt spid="15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Effect transition="in" filter="fade">
                                      <p:cBhvr>
                                        <p:cTn id="31" dur="1000"/>
                                        <p:tgtEl>
                                          <p:spTgt spid="300"/>
                                        </p:tgtEl>
                                      </p:cBhvr>
                                    </p:animEffect>
                                    <p:anim calcmode="lin" valueType="num">
                                      <p:cBhvr>
                                        <p:cTn id="32" dur="1000" fill="hold"/>
                                        <p:tgtEl>
                                          <p:spTgt spid="300"/>
                                        </p:tgtEl>
                                        <p:attrNameLst>
                                          <p:attrName>ppt_x</p:attrName>
                                        </p:attrNameLst>
                                      </p:cBhvr>
                                      <p:tavLst>
                                        <p:tav tm="0">
                                          <p:val>
                                            <p:strVal val="#ppt_x"/>
                                          </p:val>
                                        </p:tav>
                                        <p:tav tm="100000">
                                          <p:val>
                                            <p:strVal val="#ppt_x"/>
                                          </p:val>
                                        </p:tav>
                                      </p:tavLst>
                                    </p:anim>
                                    <p:anim calcmode="lin" valueType="num">
                                      <p:cBhvr>
                                        <p:cTn id="33"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a:spLocks noGrp="1"/>
          </p:cNvSpPr>
          <p:nvPr>
            <p:ph type="title"/>
          </p:nvPr>
        </p:nvSpPr>
        <p:spPr/>
        <p:txBody>
          <a:bodyPr/>
          <a:lstStyle/>
          <a:p>
            <a:r>
              <a:rPr lang="en-US" sz="2800" smtClean="0"/>
              <a:t>Phương pháp thu giảm số chiều</a:t>
            </a:r>
            <a:endParaRPr lang="en-US" sz="2800"/>
          </a:p>
        </p:txBody>
      </p:sp>
      <p:sp>
        <p:nvSpPr>
          <p:cNvPr id="5" name="Slide Number Placeholder 4"/>
          <p:cNvSpPr>
            <a:spLocks noGrp="1"/>
          </p:cNvSpPr>
          <p:nvPr>
            <p:ph type="sldNum" sz="quarter" idx="12"/>
          </p:nvPr>
        </p:nvSpPr>
        <p:spPr/>
        <p:txBody>
          <a:bodyPr/>
          <a:lstStyle/>
          <a:p>
            <a:fld id="{845E3117-1AE7-4ACC-839B-C69B4E3F6E58}" type="slidenum">
              <a:rPr lang="en-US" smtClean="0"/>
              <a:pPr/>
              <a:t>16</a:t>
            </a:fld>
            <a:endParaRPr lang="en-US"/>
          </a:p>
        </p:txBody>
      </p:sp>
      <p:grpSp>
        <p:nvGrpSpPr>
          <p:cNvPr id="7" name="Group 6"/>
          <p:cNvGrpSpPr/>
          <p:nvPr/>
        </p:nvGrpSpPr>
        <p:grpSpPr>
          <a:xfrm>
            <a:off x="774672" y="2819400"/>
            <a:ext cx="3502890" cy="2137609"/>
            <a:chOff x="0" y="2742168"/>
            <a:chExt cx="3502890" cy="2137609"/>
          </a:xfrm>
        </p:grpSpPr>
        <p:cxnSp>
          <p:nvCxnSpPr>
            <p:cNvPr id="10" name="Straight Arrow Connector 9"/>
            <p:cNvCxnSpPr/>
            <p:nvPr/>
          </p:nvCxnSpPr>
          <p:spPr>
            <a:xfrm>
              <a:off x="768789" y="3803650"/>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54589" y="3111500"/>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69655" y="3318716"/>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56955" y="3318716"/>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81097" y="2742168"/>
              <a:ext cx="989373" cy="307777"/>
            </a:xfrm>
            <a:prstGeom prst="rect">
              <a:avLst/>
            </a:prstGeom>
            <a:noFill/>
          </p:spPr>
          <p:txBody>
            <a:bodyPr wrap="none" rtlCol="0">
              <a:spAutoFit/>
            </a:bodyPr>
            <a:lstStyle/>
            <a:p>
              <a:r>
                <a:rPr lang="en-US" sz="1400" b="1" smtClean="0"/>
                <a:t>Du khách</a:t>
              </a:r>
              <a:endParaRPr lang="en-US" sz="1400" b="1"/>
            </a:p>
          </p:txBody>
        </p:sp>
        <p:sp>
          <p:nvSpPr>
            <p:cNvPr id="27" name="TextBox 26"/>
            <p:cNvSpPr txBox="1"/>
            <p:nvPr/>
          </p:nvSpPr>
          <p:spPr>
            <a:xfrm>
              <a:off x="2216589" y="3642066"/>
              <a:ext cx="1249060" cy="307777"/>
            </a:xfrm>
            <a:prstGeom prst="rect">
              <a:avLst/>
            </a:prstGeom>
            <a:noFill/>
          </p:spPr>
          <p:txBody>
            <a:bodyPr wrap="none" rtlCol="0">
              <a:spAutoFit/>
            </a:bodyPr>
            <a:lstStyle/>
            <a:p>
              <a:r>
                <a:rPr lang="en-US" sz="1400" b="1" smtClean="0"/>
                <a:t>Điểm du lịch</a:t>
              </a:r>
              <a:endParaRPr lang="en-US" sz="1400" b="1"/>
            </a:p>
          </p:txBody>
        </p:sp>
        <p:sp>
          <p:nvSpPr>
            <p:cNvPr id="28" name="TextBox 27"/>
            <p:cNvSpPr txBox="1"/>
            <p:nvPr/>
          </p:nvSpPr>
          <p:spPr>
            <a:xfrm>
              <a:off x="2018188" y="3077001"/>
              <a:ext cx="1484702" cy="307777"/>
            </a:xfrm>
            <a:prstGeom prst="rect">
              <a:avLst/>
            </a:prstGeom>
            <a:noFill/>
          </p:spPr>
          <p:txBody>
            <a:bodyPr wrap="none" rtlCol="0">
              <a:spAutoFit/>
            </a:bodyPr>
            <a:lstStyle/>
            <a:p>
              <a:r>
                <a:rPr lang="en-US" sz="1400" b="1" smtClean="0"/>
                <a:t>Bạn đồng hành</a:t>
              </a:r>
              <a:endParaRPr lang="en-US" sz="1400" b="1"/>
            </a:p>
          </p:txBody>
        </p:sp>
        <p:sp>
          <p:nvSpPr>
            <p:cNvPr id="29" name="TextBox 28"/>
            <p:cNvSpPr txBox="1"/>
            <p:nvPr/>
          </p:nvSpPr>
          <p:spPr>
            <a:xfrm>
              <a:off x="1980088" y="4172635"/>
              <a:ext cx="899605" cy="307777"/>
            </a:xfrm>
            <a:prstGeom prst="rect">
              <a:avLst/>
            </a:prstGeom>
            <a:noFill/>
          </p:spPr>
          <p:txBody>
            <a:bodyPr wrap="none" rtlCol="0">
              <a:spAutoFit/>
            </a:bodyPr>
            <a:lstStyle/>
            <a:p>
              <a:r>
                <a:rPr lang="en-US" sz="1400" b="1" smtClean="0"/>
                <a:t>Kinh phí</a:t>
              </a:r>
              <a:endParaRPr lang="en-US" sz="1400" b="1"/>
            </a:p>
          </p:txBody>
        </p:sp>
        <p:sp>
          <p:nvSpPr>
            <p:cNvPr id="30" name="TextBox 29"/>
            <p:cNvSpPr txBox="1"/>
            <p:nvPr/>
          </p:nvSpPr>
          <p:spPr>
            <a:xfrm>
              <a:off x="1060632" y="4572000"/>
              <a:ext cx="898003" cy="307777"/>
            </a:xfrm>
            <a:prstGeom prst="rect">
              <a:avLst/>
            </a:prstGeom>
            <a:noFill/>
          </p:spPr>
          <p:txBody>
            <a:bodyPr wrap="none" rtlCol="0">
              <a:spAutoFit/>
            </a:bodyPr>
            <a:lstStyle/>
            <a:p>
              <a:r>
                <a:rPr lang="en-US" sz="1400" b="1" smtClean="0"/>
                <a:t>Thời tiết</a:t>
              </a:r>
              <a:endParaRPr lang="en-US" sz="1400" b="1"/>
            </a:p>
          </p:txBody>
        </p:sp>
        <p:sp>
          <p:nvSpPr>
            <p:cNvPr id="31" name="TextBox 30"/>
            <p:cNvSpPr txBox="1"/>
            <p:nvPr/>
          </p:nvSpPr>
          <p:spPr>
            <a:xfrm>
              <a:off x="0" y="4127000"/>
              <a:ext cx="997389" cy="307777"/>
            </a:xfrm>
            <a:prstGeom prst="rect">
              <a:avLst/>
            </a:prstGeom>
            <a:noFill/>
          </p:spPr>
          <p:txBody>
            <a:bodyPr wrap="none" rtlCol="0">
              <a:spAutoFit/>
            </a:bodyPr>
            <a:lstStyle/>
            <a:p>
              <a:r>
                <a:rPr lang="en-US" sz="1400" b="1" smtClean="0"/>
                <a:t>Thời gian</a:t>
              </a:r>
              <a:endParaRPr lang="en-US" sz="1400" b="1"/>
            </a:p>
          </p:txBody>
        </p:sp>
        <p:sp>
          <p:nvSpPr>
            <p:cNvPr id="32" name="TextBox 31"/>
            <p:cNvSpPr txBox="1"/>
            <p:nvPr/>
          </p:nvSpPr>
          <p:spPr>
            <a:xfrm>
              <a:off x="315563" y="3581400"/>
              <a:ext cx="364202" cy="307777"/>
            </a:xfrm>
            <a:prstGeom prst="rect">
              <a:avLst/>
            </a:prstGeom>
            <a:noFill/>
          </p:spPr>
          <p:txBody>
            <a:bodyPr wrap="none" rtlCol="0">
              <a:spAutoFit/>
            </a:bodyPr>
            <a:lstStyle/>
            <a:p>
              <a:r>
                <a:rPr lang="en-US" sz="1400" b="1" smtClean="0"/>
                <a:t>…</a:t>
              </a:r>
              <a:endParaRPr lang="en-US" sz="1400" b="1"/>
            </a:p>
          </p:txBody>
        </p:sp>
        <p:sp>
          <p:nvSpPr>
            <p:cNvPr id="33" name="TextBox 32"/>
            <p:cNvSpPr txBox="1"/>
            <p:nvPr/>
          </p:nvSpPr>
          <p:spPr>
            <a:xfrm>
              <a:off x="516776" y="3020951"/>
              <a:ext cx="364202" cy="307777"/>
            </a:xfrm>
            <a:prstGeom prst="rect">
              <a:avLst/>
            </a:prstGeom>
            <a:noFill/>
          </p:spPr>
          <p:txBody>
            <a:bodyPr wrap="none" rtlCol="0">
              <a:spAutoFit/>
            </a:bodyPr>
            <a:lstStyle/>
            <a:p>
              <a:r>
                <a:rPr lang="en-US" sz="1400" b="1" smtClean="0"/>
                <a:t>…</a:t>
              </a:r>
              <a:endParaRPr lang="en-US" sz="1400" b="1"/>
            </a:p>
          </p:txBody>
        </p:sp>
      </p:grpSp>
      <p:sp>
        <p:nvSpPr>
          <p:cNvPr id="34" name="Right Arrow 33"/>
          <p:cNvSpPr/>
          <p:nvPr/>
        </p:nvSpPr>
        <p:spPr>
          <a:xfrm>
            <a:off x="4648200" y="3740151"/>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aphicFrame>
        <p:nvGraphicFramePr>
          <p:cNvPr id="36" name="Table 35"/>
          <p:cNvGraphicFramePr>
            <a:graphicFrameLocks noGrp="1"/>
          </p:cNvGraphicFramePr>
          <p:nvPr>
            <p:extLst>
              <p:ext uri="{D42A27DB-BD31-4B8C-83A1-F6EECF244321}">
                <p14:modId xmlns:p14="http://schemas.microsoft.com/office/powerpoint/2010/main" val="682743693"/>
              </p:ext>
            </p:extLst>
          </p:nvPr>
        </p:nvGraphicFramePr>
        <p:xfrm>
          <a:off x="5940247" y="1752600"/>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496781790"/>
              </p:ext>
            </p:extLst>
          </p:nvPr>
        </p:nvGraphicFramePr>
        <p:xfrm>
          <a:off x="5940247" y="2816305"/>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602334677"/>
              </p:ext>
            </p:extLst>
          </p:nvPr>
        </p:nvGraphicFramePr>
        <p:xfrm>
          <a:off x="5940247" y="3860639"/>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823060887"/>
              </p:ext>
            </p:extLst>
          </p:nvPr>
        </p:nvGraphicFramePr>
        <p:xfrm>
          <a:off x="5940247" y="5195663"/>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0" name="TextBox 39"/>
          <p:cNvSpPr txBox="1"/>
          <p:nvPr/>
        </p:nvSpPr>
        <p:spPr>
          <a:xfrm>
            <a:off x="6210549" y="4738463"/>
            <a:ext cx="415498" cy="369332"/>
          </a:xfrm>
          <a:prstGeom prst="rect">
            <a:avLst/>
          </a:prstGeom>
          <a:noFill/>
        </p:spPr>
        <p:txBody>
          <a:bodyPr wrap="none" rtlCol="0">
            <a:spAutoFit/>
          </a:bodyPr>
          <a:lstStyle/>
          <a:p>
            <a:r>
              <a:rPr lang="en-US" b="1" smtClean="0"/>
              <a:t>…</a:t>
            </a:r>
            <a:endParaRPr lang="en-US" b="1"/>
          </a:p>
        </p:txBody>
      </p:sp>
      <p:sp>
        <p:nvSpPr>
          <p:cNvPr id="45" name="TextBox 44"/>
          <p:cNvSpPr txBox="1"/>
          <p:nvPr/>
        </p:nvSpPr>
        <p:spPr>
          <a:xfrm>
            <a:off x="6854647" y="1919063"/>
            <a:ext cx="1366080" cy="523220"/>
          </a:xfrm>
          <a:prstGeom prst="rect">
            <a:avLst/>
          </a:prstGeom>
          <a:noFill/>
        </p:spPr>
        <p:txBody>
          <a:bodyPr wrap="none" rtlCol="0">
            <a:spAutoFit/>
          </a:bodyPr>
          <a:lstStyle/>
          <a:p>
            <a:r>
              <a:rPr lang="en-US" sz="1400" b="1" smtClean="0"/>
              <a:t>(Bạn bè, </a:t>
            </a:r>
            <a:br>
              <a:rPr lang="en-US" sz="1400" b="1" smtClean="0"/>
            </a:br>
            <a:r>
              <a:rPr lang="en-US" sz="1400" b="1" smtClean="0"/>
              <a:t>buổi sáng, …)</a:t>
            </a:r>
            <a:endParaRPr lang="en-US" sz="1400" b="1"/>
          </a:p>
        </p:txBody>
      </p:sp>
      <p:sp>
        <p:nvSpPr>
          <p:cNvPr id="46" name="TextBox 45"/>
          <p:cNvSpPr txBox="1"/>
          <p:nvPr/>
        </p:nvSpPr>
        <p:spPr>
          <a:xfrm>
            <a:off x="6854647" y="2996043"/>
            <a:ext cx="1319592" cy="523220"/>
          </a:xfrm>
          <a:prstGeom prst="rect">
            <a:avLst/>
          </a:prstGeom>
          <a:noFill/>
        </p:spPr>
        <p:txBody>
          <a:bodyPr wrap="none" rtlCol="0">
            <a:spAutoFit/>
          </a:bodyPr>
          <a:lstStyle/>
          <a:p>
            <a:r>
              <a:rPr lang="en-US" sz="1400" b="1" smtClean="0"/>
              <a:t>(Người yêu,</a:t>
            </a:r>
            <a:br>
              <a:rPr lang="en-US" sz="1400" b="1" smtClean="0"/>
            </a:br>
            <a:r>
              <a:rPr lang="en-US" sz="1400" b="1" smtClean="0"/>
              <a:t> trời mưa, …)</a:t>
            </a:r>
            <a:endParaRPr lang="en-US" sz="1400" b="1"/>
          </a:p>
        </p:txBody>
      </p:sp>
      <p:sp>
        <p:nvSpPr>
          <p:cNvPr id="47" name="TextBox 46"/>
          <p:cNvSpPr txBox="1"/>
          <p:nvPr/>
        </p:nvSpPr>
        <p:spPr>
          <a:xfrm>
            <a:off x="6854647" y="3997412"/>
            <a:ext cx="1298753" cy="523220"/>
          </a:xfrm>
          <a:prstGeom prst="rect">
            <a:avLst/>
          </a:prstGeom>
          <a:noFill/>
        </p:spPr>
        <p:txBody>
          <a:bodyPr wrap="none" rtlCol="0">
            <a:spAutoFit/>
          </a:bodyPr>
          <a:lstStyle/>
          <a:p>
            <a:r>
              <a:rPr lang="en-US" sz="1400" b="1" smtClean="0"/>
              <a:t>(Gia đình,</a:t>
            </a:r>
            <a:br>
              <a:rPr lang="en-US" sz="1400" b="1" smtClean="0"/>
            </a:br>
            <a:r>
              <a:rPr lang="en-US" sz="1400" b="1" smtClean="0"/>
              <a:t> tiết kiệm, …)</a:t>
            </a:r>
            <a:endParaRPr lang="en-US" sz="1400" b="1"/>
          </a:p>
        </p:txBody>
      </p:sp>
      <p:sp>
        <p:nvSpPr>
          <p:cNvPr id="48" name="TextBox 47"/>
          <p:cNvSpPr txBox="1"/>
          <p:nvPr/>
        </p:nvSpPr>
        <p:spPr>
          <a:xfrm>
            <a:off x="6854647" y="5348063"/>
            <a:ext cx="1366080" cy="523220"/>
          </a:xfrm>
          <a:prstGeom prst="rect">
            <a:avLst/>
          </a:prstGeom>
          <a:noFill/>
        </p:spPr>
        <p:txBody>
          <a:bodyPr wrap="none" rtlCol="0">
            <a:spAutoFit/>
          </a:bodyPr>
          <a:lstStyle/>
          <a:p>
            <a:r>
              <a:rPr lang="en-US" sz="1400" b="1" smtClean="0"/>
              <a:t>(Trẻ em,</a:t>
            </a:r>
            <a:br>
              <a:rPr lang="en-US" sz="1400" b="1" smtClean="0"/>
            </a:br>
            <a:r>
              <a:rPr lang="en-US" sz="1400" b="1" smtClean="0"/>
              <a:t> cuối tuần, …)</a:t>
            </a:r>
            <a:endParaRPr lang="en-US" sz="1400" b="1"/>
          </a:p>
        </p:txBody>
      </p:sp>
    </p:spTree>
    <p:extLst>
      <p:ext uri="{BB962C8B-B14F-4D97-AF65-F5344CB8AC3E}">
        <p14:creationId xmlns:p14="http://schemas.microsoft.com/office/powerpoint/2010/main" val="3089966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sz="2800" smtClean="0"/>
              <a:t>Phương pháp thu giảm số chiều</a:t>
            </a:r>
            <a:endParaRPr lang="en-US" sz="2800"/>
          </a:p>
        </p:txBody>
      </p:sp>
      <p:sp>
        <p:nvSpPr>
          <p:cNvPr id="5" name="Slide Number Placeholder 4"/>
          <p:cNvSpPr>
            <a:spLocks noGrp="1"/>
          </p:cNvSpPr>
          <p:nvPr>
            <p:ph type="sldNum" sz="quarter" idx="12"/>
          </p:nvPr>
        </p:nvSpPr>
        <p:spPr>
          <a:xfrm>
            <a:off x="3962400" y="6477000"/>
            <a:ext cx="1295400" cy="244475"/>
          </a:xfrm>
        </p:spPr>
        <p:txBody>
          <a:bodyPr/>
          <a:lstStyle/>
          <a:p>
            <a:fld id="{845E3117-1AE7-4ACC-839B-C69B4E3F6E58}" type="slidenum">
              <a:rPr lang="en-US" smtClean="0"/>
              <a:pPr/>
              <a:t>17</a:t>
            </a:fld>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1670052918"/>
              </p:ext>
            </p:extLst>
          </p:nvPr>
        </p:nvGraphicFramePr>
        <p:xfrm>
          <a:off x="1600201" y="22823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i</a:t>
                      </a:r>
                      <a:r>
                        <a:rPr lang="en-US" sz="1900" b="1" baseline="-25000" smtClean="0">
                          <a:solidFill>
                            <a:srgbClr val="000000"/>
                          </a:solidFill>
                        </a:rPr>
                        <a:t>1</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2</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3</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4</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5</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6</a:t>
                      </a:r>
                      <a:endParaRPr lang="en-US" sz="1900" b="1" baseline="-25000">
                        <a:solidFill>
                          <a:srgbClr val="000000"/>
                        </a:solidFill>
                      </a:endParaRPr>
                    </a:p>
                  </a:txBody>
                  <a:tcPr marL="99441" marR="99441" marT="49721" marB="49721"/>
                </a:tc>
              </a:tr>
              <a:tr h="403288">
                <a:tc>
                  <a:txBody>
                    <a:bodyPr/>
                    <a:lstStyle/>
                    <a:p>
                      <a:pPr algn="ctr"/>
                      <a:r>
                        <a:rPr lang="en-US" sz="1900" b="1" smtClean="0">
                          <a:solidFill>
                            <a:srgbClr val="000000"/>
                          </a:solidFill>
                        </a:rPr>
                        <a:t>u</a:t>
                      </a:r>
                      <a:r>
                        <a:rPr lang="en-US" sz="1900" b="1" baseline="-25000" smtClean="0">
                          <a:solidFill>
                            <a:srgbClr val="000000"/>
                          </a:solidFill>
                        </a:rPr>
                        <a:t>1</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1</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2</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rgbClr val="000000"/>
                          </a:solidFill>
                        </a:rPr>
                        <a:t>u</a:t>
                      </a:r>
                      <a:r>
                        <a:rPr lang="en-US" sz="1900" b="1" baseline="-25000" smtClean="0">
                          <a:solidFill>
                            <a:srgbClr val="000000"/>
                          </a:solidFill>
                        </a:rPr>
                        <a:t>3</a:t>
                      </a: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2</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4</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r>
              <a:tr h="403288">
                <a:tc>
                  <a:txBody>
                    <a:bodyPr/>
                    <a:lstStyle/>
                    <a:p>
                      <a:pPr algn="ctr"/>
                      <a:r>
                        <a:rPr lang="en-US" sz="1900" b="1" smtClean="0">
                          <a:solidFill>
                            <a:srgbClr val="000000"/>
                          </a:solidFill>
                        </a:rPr>
                        <a:t>u</a:t>
                      </a:r>
                      <a:r>
                        <a:rPr lang="en-US" sz="1900" b="1" baseline="-25000" smtClean="0">
                          <a:solidFill>
                            <a:srgbClr val="000000"/>
                          </a:solidFill>
                        </a:rPr>
                        <a:t>5</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r>
              <a:tr h="403288">
                <a:tc>
                  <a:txBody>
                    <a:bodyPr/>
                    <a:lstStyle/>
                    <a:p>
                      <a:pPr algn="ctr"/>
                      <a:r>
                        <a:rPr lang="en-US" sz="1900" b="1" smtClean="0">
                          <a:solidFill>
                            <a:srgbClr val="000000"/>
                          </a:solidFill>
                        </a:rPr>
                        <a:t>u</a:t>
                      </a:r>
                      <a:r>
                        <a:rPr lang="en-US" sz="1900" b="1" baseline="-25000" smtClean="0">
                          <a:solidFill>
                            <a:srgbClr val="000000"/>
                          </a:solidFill>
                        </a:rPr>
                        <a:t>6</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r>
            </a:tbl>
          </a:graphicData>
        </a:graphic>
      </p:graphicFrame>
      <p:sp>
        <p:nvSpPr>
          <p:cNvPr id="28" name="TextBox 27"/>
          <p:cNvSpPr txBox="1"/>
          <p:nvPr/>
        </p:nvSpPr>
        <p:spPr>
          <a:xfrm>
            <a:off x="3962400" y="1828800"/>
            <a:ext cx="1905000" cy="369332"/>
          </a:xfrm>
          <a:prstGeom prst="rect">
            <a:avLst/>
          </a:prstGeom>
          <a:noFill/>
        </p:spPr>
        <p:txBody>
          <a:bodyPr wrap="square" rtlCol="0">
            <a:spAutoFit/>
          </a:bodyPr>
          <a:lstStyle/>
          <a:p>
            <a:r>
              <a:rPr lang="en-US" smtClean="0"/>
              <a:t>Địa điểm du lịch</a:t>
            </a:r>
            <a:endParaRPr lang="en-US"/>
          </a:p>
        </p:txBody>
      </p:sp>
      <p:sp>
        <p:nvSpPr>
          <p:cNvPr id="29" name="TextBox 28"/>
          <p:cNvSpPr txBox="1"/>
          <p:nvPr/>
        </p:nvSpPr>
        <p:spPr>
          <a:xfrm>
            <a:off x="304800" y="3505200"/>
            <a:ext cx="1159292" cy="369332"/>
          </a:xfrm>
          <a:prstGeom prst="rect">
            <a:avLst/>
          </a:prstGeom>
          <a:noFill/>
        </p:spPr>
        <p:txBody>
          <a:bodyPr wrap="none" rtlCol="0">
            <a:spAutoFit/>
          </a:bodyPr>
          <a:lstStyle/>
          <a:p>
            <a:r>
              <a:rPr lang="en-US" smtClean="0"/>
              <a:t>Du khách</a:t>
            </a:r>
            <a:endParaRPr lang="en-US"/>
          </a:p>
        </p:txBody>
      </p:sp>
      <p:sp>
        <p:nvSpPr>
          <p:cNvPr id="33" name="TextBox 32"/>
          <p:cNvSpPr txBox="1"/>
          <p:nvPr/>
        </p:nvSpPr>
        <p:spPr>
          <a:xfrm>
            <a:off x="685800" y="1307068"/>
            <a:ext cx="5715000" cy="369332"/>
          </a:xfrm>
          <a:prstGeom prst="rect">
            <a:avLst/>
          </a:prstGeom>
          <a:noFill/>
        </p:spPr>
        <p:txBody>
          <a:bodyPr wrap="square" rtlCol="0">
            <a:spAutoFit/>
          </a:bodyPr>
          <a:lstStyle/>
          <a:p>
            <a:r>
              <a:rPr lang="en-US" smtClean="0"/>
              <a:t>Phân khúc dữ liệu:</a:t>
            </a:r>
            <a:r>
              <a:rPr lang="en-US" smtClean="0">
                <a:solidFill>
                  <a:srgbClr val="FFC000"/>
                </a:solidFill>
              </a:rPr>
              <a:t> </a:t>
            </a:r>
            <a:r>
              <a:rPr lang="en-US" smtClean="0">
                <a:solidFill>
                  <a:srgbClr val="000000"/>
                </a:solidFill>
              </a:rPr>
              <a:t>sáng, cuối tuần, bạn bè, trời nắng</a:t>
            </a:r>
            <a:endParaRPr lang="en-US">
              <a:solidFill>
                <a:srgbClr val="000000"/>
              </a:solidFill>
            </a:endParaRPr>
          </a:p>
        </p:txBody>
      </p:sp>
      <p:sp>
        <p:nvSpPr>
          <p:cNvPr id="34" name="Rectangle 33"/>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5" name="Rectangle 34"/>
          <p:cNvSpPr/>
          <p:nvPr/>
        </p:nvSpPr>
        <p:spPr>
          <a:xfrm>
            <a:off x="539115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6" name="Rectangle 35"/>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3.57</a:t>
            </a:r>
            <a:endParaRPr lang="en-US" b="1">
              <a:solidFill>
                <a:srgbClr val="000000"/>
              </a:solidFill>
            </a:endParaRPr>
          </a:p>
        </p:txBody>
      </p:sp>
      <p:sp>
        <p:nvSpPr>
          <p:cNvPr id="37" name="Rectangle 36"/>
          <p:cNvSpPr/>
          <p:nvPr/>
        </p:nvSpPr>
        <p:spPr>
          <a:xfrm>
            <a:off x="541020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3.31</a:t>
            </a:r>
            <a:endParaRPr lang="en-US" b="1">
              <a:solidFill>
                <a:srgbClr val="000000"/>
              </a:solidFill>
            </a:endParaRPr>
          </a:p>
        </p:txBody>
      </p:sp>
      <mc:AlternateContent xmlns:mc="http://schemas.openxmlformats.org/markup-compatibility/2006" xmlns:a14="http://schemas.microsoft.com/office/drawing/2010/main">
        <mc:Choice Requires="a14">
          <p:sp>
            <p:nvSpPr>
              <p:cNvPr id="38" name="TextBox 37"/>
              <p:cNvSpPr txBox="1"/>
              <p:nvPr/>
            </p:nvSpPr>
            <p:spPr>
              <a:xfrm>
                <a:off x="2286000" y="5422900"/>
                <a:ext cx="5562600" cy="698974"/>
              </a:xfrm>
              <a:prstGeom prst="rect">
                <a:avLst/>
              </a:prstGeom>
              <a:noFill/>
            </p:spPr>
            <p:txBody>
              <a:bodyPr wrap="square" rtlCol="0">
                <a:spAutoFit/>
              </a:bodyPr>
              <a:lstStyle/>
              <a:p>
                <a:r>
                  <a:rPr lang="en-US" sz="2400" smtClean="0"/>
                  <a:t>MAE = </a:t>
                </a:r>
                <a14:m>
                  <m:oMath xmlns:m="http://schemas.openxmlformats.org/officeDocument/2006/math">
                    <m:f>
                      <m:fPr>
                        <m:ctrlPr>
                          <a:rPr lang="en-US" sz="2400" i="1" smtClean="0">
                            <a:latin typeface="Cambria Math"/>
                          </a:rPr>
                        </m:ctrlPr>
                      </m:fPr>
                      <m:num>
                        <m:r>
                          <m:rPr>
                            <m:nor/>
                          </m:rPr>
                          <a:rPr lang="en-US" sz="2400"/>
                          <m:t>|3.57 − 4| + |3.31 − 3|</m:t>
                        </m:r>
                      </m:num>
                      <m:den>
                        <m:r>
                          <a:rPr lang="en-US" sz="2400" b="0" i="1" smtClean="0">
                            <a:latin typeface="Cambria Math"/>
                          </a:rPr>
                          <m:t>2</m:t>
                        </m:r>
                      </m:den>
                    </m:f>
                  </m:oMath>
                </a14:m>
                <a:r>
                  <a:rPr lang="en-US" sz="2400" smtClean="0"/>
                  <a:t> = 0.37</a:t>
                </a:r>
                <a:endParaRPr lang="en-US" sz="2400"/>
              </a:p>
            </p:txBody>
          </p:sp>
        </mc:Choice>
        <mc:Fallback xmlns="">
          <p:sp>
            <p:nvSpPr>
              <p:cNvPr id="38" name="TextBox 37"/>
              <p:cNvSpPr txBox="1">
                <a:spLocks noRot="1" noChangeAspect="1" noMove="1" noResize="1" noEditPoints="1" noAdjustHandles="1" noChangeArrowheads="1" noChangeShapeType="1" noTextEdit="1"/>
              </p:cNvSpPr>
              <p:nvPr/>
            </p:nvSpPr>
            <p:spPr>
              <a:xfrm>
                <a:off x="2286000" y="5422900"/>
                <a:ext cx="5562600" cy="698974"/>
              </a:xfrm>
              <a:prstGeom prst="rect">
                <a:avLst/>
              </a:prstGeom>
              <a:blipFill rotWithShape="1">
                <a:blip r:embed="rId3"/>
                <a:stretch>
                  <a:fillRect l="-1643" b="-7895"/>
                </a:stretch>
              </a:blipFill>
            </p:spPr>
            <p:txBody>
              <a:bodyPr/>
              <a:lstStyle/>
              <a:p>
                <a:r>
                  <a:rPr lang="en-US">
                    <a:noFill/>
                  </a:rPr>
                  <a:t> </a:t>
                </a:r>
              </a:p>
            </p:txBody>
          </p:sp>
        </mc:Fallback>
      </mc:AlternateContent>
    </p:spTree>
    <p:extLst>
      <p:ext uri="{BB962C8B-B14F-4D97-AF65-F5344CB8AC3E}">
        <p14:creationId xmlns:p14="http://schemas.microsoft.com/office/powerpoint/2010/main" val="29478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8" grpId="0"/>
      <p:bldP spid="29" grpId="0"/>
      <p:bldP spid="33" grpId="0"/>
      <p:bldP spid="34" grpId="0" animBg="1"/>
      <p:bldP spid="35" grpId="0" animBg="1"/>
      <p:bldP spid="36" grpId="0" animBg="1"/>
      <p:bldP spid="37"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sz="2800" smtClean="0"/>
              <a:t>Phương pháp thu giảm số chiều</a:t>
            </a:r>
            <a:endParaRPr lang="en-US" sz="2800"/>
          </a:p>
        </p:txBody>
      </p:sp>
      <p:sp>
        <p:nvSpPr>
          <p:cNvPr id="5" name="Slide Number Placeholder 4"/>
          <p:cNvSpPr>
            <a:spLocks noGrp="1"/>
          </p:cNvSpPr>
          <p:nvPr>
            <p:ph type="sldNum" sz="quarter" idx="12"/>
          </p:nvPr>
        </p:nvSpPr>
        <p:spPr>
          <a:xfrm>
            <a:off x="3962400" y="6461125"/>
            <a:ext cx="1295400" cy="244475"/>
          </a:xfrm>
        </p:spPr>
        <p:txBody>
          <a:bodyPr/>
          <a:lstStyle/>
          <a:p>
            <a:fld id="{845E3117-1AE7-4ACC-839B-C69B4E3F6E58}" type="slidenum">
              <a:rPr lang="en-US" smtClean="0"/>
              <a:pPr/>
              <a:t>18</a:t>
            </a:fld>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1129903056"/>
              </p:ext>
            </p:extLst>
          </p:nvPr>
        </p:nvGraphicFramePr>
        <p:xfrm>
          <a:off x="1600201" y="22823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i</a:t>
                      </a:r>
                      <a:r>
                        <a:rPr lang="en-US" sz="1900" b="1" baseline="-25000" smtClean="0">
                          <a:solidFill>
                            <a:srgbClr val="000000"/>
                          </a:solidFill>
                        </a:rPr>
                        <a:t>1</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2</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3</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4</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5</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6</a:t>
                      </a:r>
                      <a:endParaRPr lang="en-US" sz="1900" b="1" baseline="-25000">
                        <a:solidFill>
                          <a:srgbClr val="000000"/>
                        </a:solidFill>
                      </a:endParaRPr>
                    </a:p>
                  </a:txBody>
                  <a:tcPr marL="99441" marR="99441" marT="49721" marB="49721"/>
                </a:tc>
              </a:tr>
              <a:tr h="403288">
                <a:tc>
                  <a:txBody>
                    <a:bodyPr/>
                    <a:lstStyle/>
                    <a:p>
                      <a:pPr algn="ctr"/>
                      <a:r>
                        <a:rPr lang="en-US" sz="1900" b="1" smtClean="0">
                          <a:solidFill>
                            <a:srgbClr val="000000"/>
                          </a:solidFill>
                        </a:rPr>
                        <a:t>u</a:t>
                      </a:r>
                      <a:r>
                        <a:rPr lang="en-US" sz="1900" b="1" baseline="-25000" smtClean="0">
                          <a:solidFill>
                            <a:srgbClr val="000000"/>
                          </a:solidFill>
                        </a:rPr>
                        <a:t>1</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1</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2</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rgbClr val="000000"/>
                          </a:solidFill>
                        </a:rPr>
                        <a:t>u</a:t>
                      </a:r>
                      <a:r>
                        <a:rPr lang="en-US" sz="1900" b="1" baseline="-25000" smtClean="0">
                          <a:solidFill>
                            <a:srgbClr val="000000"/>
                          </a:solidFill>
                        </a:rPr>
                        <a:t>3</a:t>
                      </a: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2</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4</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bg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5</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2</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rgbClr val="000000"/>
                          </a:solidFill>
                        </a:rPr>
                        <a:t>u</a:t>
                      </a:r>
                      <a:r>
                        <a:rPr lang="en-US" sz="1900" b="1" baseline="-25000" smtClean="0">
                          <a:solidFill>
                            <a:srgbClr val="000000"/>
                          </a:solidFill>
                        </a:rPr>
                        <a:t>6</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solidFill>
                      <a:schemeClr val="accent1">
                        <a:lumMod val="20000"/>
                        <a:lumOff val="80000"/>
                      </a:schemeClr>
                    </a:solidFill>
                  </a:tcPr>
                </a:tc>
              </a:tr>
            </a:tbl>
          </a:graphicData>
        </a:graphic>
      </p:graphicFrame>
      <p:sp>
        <p:nvSpPr>
          <p:cNvPr id="28" name="TextBox 27"/>
          <p:cNvSpPr txBox="1"/>
          <p:nvPr/>
        </p:nvSpPr>
        <p:spPr>
          <a:xfrm>
            <a:off x="3962400" y="1828800"/>
            <a:ext cx="1905000" cy="369332"/>
          </a:xfrm>
          <a:prstGeom prst="rect">
            <a:avLst/>
          </a:prstGeom>
          <a:noFill/>
        </p:spPr>
        <p:txBody>
          <a:bodyPr wrap="square" rtlCol="0">
            <a:spAutoFit/>
          </a:bodyPr>
          <a:lstStyle/>
          <a:p>
            <a:r>
              <a:rPr lang="en-US" smtClean="0"/>
              <a:t>Địa điểm du lịch</a:t>
            </a:r>
            <a:endParaRPr lang="en-US"/>
          </a:p>
        </p:txBody>
      </p:sp>
      <p:sp>
        <p:nvSpPr>
          <p:cNvPr id="29" name="TextBox 28"/>
          <p:cNvSpPr txBox="1"/>
          <p:nvPr/>
        </p:nvSpPr>
        <p:spPr>
          <a:xfrm>
            <a:off x="304800" y="3505200"/>
            <a:ext cx="1159292" cy="369332"/>
          </a:xfrm>
          <a:prstGeom prst="rect">
            <a:avLst/>
          </a:prstGeom>
          <a:noFill/>
        </p:spPr>
        <p:txBody>
          <a:bodyPr wrap="none" rtlCol="0">
            <a:spAutoFit/>
          </a:bodyPr>
          <a:lstStyle/>
          <a:p>
            <a:r>
              <a:rPr lang="en-US" smtClean="0"/>
              <a:t>Du khách</a:t>
            </a:r>
            <a:endParaRPr lang="en-US"/>
          </a:p>
        </p:txBody>
      </p:sp>
      <p:sp>
        <p:nvSpPr>
          <p:cNvPr id="33" name="TextBox 32"/>
          <p:cNvSpPr txBox="1"/>
          <p:nvPr/>
        </p:nvSpPr>
        <p:spPr>
          <a:xfrm>
            <a:off x="685800" y="1307068"/>
            <a:ext cx="5715000" cy="369332"/>
          </a:xfrm>
          <a:prstGeom prst="rect">
            <a:avLst/>
          </a:prstGeom>
          <a:noFill/>
        </p:spPr>
        <p:txBody>
          <a:bodyPr wrap="square" rtlCol="0">
            <a:spAutoFit/>
          </a:bodyPr>
          <a:lstStyle/>
          <a:p>
            <a:r>
              <a:rPr lang="en-US" b="1" smtClean="0"/>
              <a:t>Dữ liệu toàn cục</a:t>
            </a:r>
            <a:endParaRPr lang="en-US" b="1">
              <a:solidFill>
                <a:srgbClr val="FFC000"/>
              </a:solidFill>
            </a:endParaRPr>
          </a:p>
        </p:txBody>
      </p:sp>
      <p:sp>
        <p:nvSpPr>
          <p:cNvPr id="34" name="Rectangle 33"/>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5" name="Rectangle 34"/>
          <p:cNvSpPr/>
          <p:nvPr/>
        </p:nvSpPr>
        <p:spPr>
          <a:xfrm>
            <a:off x="539115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6" name="Rectangle 35"/>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3.34</a:t>
            </a:r>
            <a:endParaRPr lang="en-US" b="1">
              <a:solidFill>
                <a:srgbClr val="000000"/>
              </a:solidFill>
            </a:endParaRPr>
          </a:p>
        </p:txBody>
      </p:sp>
      <p:sp>
        <p:nvSpPr>
          <p:cNvPr id="37" name="Rectangle 36"/>
          <p:cNvSpPr/>
          <p:nvPr/>
        </p:nvSpPr>
        <p:spPr>
          <a:xfrm>
            <a:off x="541020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3.2</a:t>
            </a:r>
            <a:endParaRPr lang="en-US" b="1">
              <a:solidFill>
                <a:srgbClr val="000000"/>
              </a:solidFill>
            </a:endParaRPr>
          </a:p>
        </p:txBody>
      </p:sp>
      <mc:AlternateContent xmlns:mc="http://schemas.openxmlformats.org/markup-compatibility/2006" xmlns:a14="http://schemas.microsoft.com/office/drawing/2010/main">
        <mc:Choice Requires="a14">
          <p:sp>
            <p:nvSpPr>
              <p:cNvPr id="38" name="TextBox 37"/>
              <p:cNvSpPr txBox="1"/>
              <p:nvPr/>
            </p:nvSpPr>
            <p:spPr>
              <a:xfrm>
                <a:off x="2286000" y="5422900"/>
                <a:ext cx="5562600" cy="698974"/>
              </a:xfrm>
              <a:prstGeom prst="rect">
                <a:avLst/>
              </a:prstGeom>
              <a:noFill/>
            </p:spPr>
            <p:txBody>
              <a:bodyPr wrap="square" rtlCol="0">
                <a:spAutoFit/>
              </a:bodyPr>
              <a:lstStyle/>
              <a:p>
                <a:r>
                  <a:rPr lang="en-US" sz="2400" smtClean="0"/>
                  <a:t>MAE = </a:t>
                </a:r>
                <a14:m>
                  <m:oMath xmlns:m="http://schemas.openxmlformats.org/officeDocument/2006/math">
                    <m:f>
                      <m:fPr>
                        <m:ctrlPr>
                          <a:rPr lang="en-US" sz="2400" i="1" smtClean="0">
                            <a:latin typeface="Cambria Math"/>
                          </a:rPr>
                        </m:ctrlPr>
                      </m:fPr>
                      <m:num>
                        <m:r>
                          <m:rPr>
                            <m:nor/>
                          </m:rPr>
                          <a:rPr lang="en-US" sz="2400"/>
                          <m:t>|3.</m:t>
                        </m:r>
                        <m:r>
                          <m:rPr>
                            <m:nor/>
                          </m:rPr>
                          <a:rPr lang="en-US" sz="2400" b="0" i="0" smtClean="0"/>
                          <m:t>34</m:t>
                        </m:r>
                        <m:r>
                          <m:rPr>
                            <m:nor/>
                          </m:rPr>
                          <a:rPr lang="en-US" sz="2400"/>
                          <m:t> − 4| + |3.</m:t>
                        </m:r>
                        <m:r>
                          <m:rPr>
                            <m:nor/>
                          </m:rPr>
                          <a:rPr lang="en-US" sz="2400" b="0" i="0" smtClean="0"/>
                          <m:t>2</m:t>
                        </m:r>
                        <m:r>
                          <m:rPr>
                            <m:nor/>
                          </m:rPr>
                          <a:rPr lang="en-US" sz="2400"/>
                          <m:t> − 3|</m:t>
                        </m:r>
                      </m:num>
                      <m:den>
                        <m:r>
                          <a:rPr lang="en-US" sz="2400" b="0" i="1" smtClean="0">
                            <a:latin typeface="Cambria Math"/>
                          </a:rPr>
                          <m:t>2</m:t>
                        </m:r>
                      </m:den>
                    </m:f>
                  </m:oMath>
                </a14:m>
                <a:r>
                  <a:rPr lang="en-US" sz="2400" smtClean="0"/>
                  <a:t> = 0.43</a:t>
                </a:r>
                <a:endParaRPr lang="en-US" sz="2400"/>
              </a:p>
            </p:txBody>
          </p:sp>
        </mc:Choice>
        <mc:Fallback xmlns="">
          <p:sp>
            <p:nvSpPr>
              <p:cNvPr id="38" name="TextBox 37"/>
              <p:cNvSpPr txBox="1">
                <a:spLocks noRot="1" noChangeAspect="1" noMove="1" noResize="1" noEditPoints="1" noAdjustHandles="1" noChangeArrowheads="1" noChangeShapeType="1" noTextEdit="1"/>
              </p:cNvSpPr>
              <p:nvPr/>
            </p:nvSpPr>
            <p:spPr>
              <a:xfrm>
                <a:off x="2286000" y="5422900"/>
                <a:ext cx="5562600" cy="698974"/>
              </a:xfrm>
              <a:prstGeom prst="rect">
                <a:avLst/>
              </a:prstGeom>
              <a:blipFill rotWithShape="1">
                <a:blip r:embed="rId3"/>
                <a:stretch>
                  <a:fillRect l="-1643" b="-7895"/>
                </a:stretch>
              </a:blipFill>
            </p:spPr>
            <p:txBody>
              <a:bodyPr/>
              <a:lstStyle/>
              <a:p>
                <a:r>
                  <a:rPr lang="en-US">
                    <a:noFill/>
                  </a:rPr>
                  <a:t> </a:t>
                </a:r>
              </a:p>
            </p:txBody>
          </p:sp>
        </mc:Fallback>
      </mc:AlternateContent>
    </p:spTree>
    <p:extLst>
      <p:ext uri="{BB962C8B-B14F-4D97-AF65-F5344CB8AC3E}">
        <p14:creationId xmlns:p14="http://schemas.microsoft.com/office/powerpoint/2010/main" val="19026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8" grpId="0"/>
      <p:bldP spid="29" grpId="0"/>
      <p:bldP spid="33" grpId="0"/>
      <p:bldP spid="34" grpId="0" animBg="1"/>
      <p:bldP spid="35" grpId="0" animBg="1"/>
      <p:bldP spid="36" grpId="0" animBg="1"/>
      <p:bldP spid="37"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a:spLocks noGrp="1"/>
          </p:cNvSpPr>
          <p:nvPr>
            <p:ph type="title"/>
          </p:nvPr>
        </p:nvSpPr>
        <p:spPr/>
        <p:txBody>
          <a:bodyPr/>
          <a:lstStyle/>
          <a:p>
            <a:r>
              <a:rPr lang="en-US" sz="2800" smtClean="0"/>
              <a:t>Phương pháp thu giảm số chiều</a:t>
            </a:r>
            <a:endParaRPr lang="en-US" sz="2800"/>
          </a:p>
        </p:txBody>
      </p:sp>
      <p:sp>
        <p:nvSpPr>
          <p:cNvPr id="5" name="Slide Number Placeholder 4"/>
          <p:cNvSpPr>
            <a:spLocks noGrp="1"/>
          </p:cNvSpPr>
          <p:nvPr>
            <p:ph type="sldNum" sz="quarter" idx="12"/>
          </p:nvPr>
        </p:nvSpPr>
        <p:spPr/>
        <p:txBody>
          <a:bodyPr/>
          <a:lstStyle/>
          <a:p>
            <a:fld id="{845E3117-1AE7-4ACC-839B-C69B4E3F6E58}" type="slidenum">
              <a:rPr lang="en-US" smtClean="0"/>
              <a:pPr/>
              <a:t>19</a:t>
            </a:fld>
            <a:endParaRPr lang="en-US"/>
          </a:p>
        </p:txBody>
      </p:sp>
      <p:sp>
        <p:nvSpPr>
          <p:cNvPr id="3" name="TextBox 2"/>
          <p:cNvSpPr txBox="1"/>
          <p:nvPr/>
        </p:nvSpPr>
        <p:spPr>
          <a:xfrm>
            <a:off x="349373" y="1002521"/>
            <a:ext cx="6356227" cy="1131079"/>
          </a:xfrm>
          <a:prstGeom prst="rect">
            <a:avLst/>
          </a:prstGeom>
          <a:noFill/>
        </p:spPr>
        <p:txBody>
          <a:bodyPr wrap="none" rtlCol="0">
            <a:spAutoFit/>
          </a:bodyPr>
          <a:lstStyle/>
          <a:p>
            <a:pPr algn="just">
              <a:lnSpc>
                <a:spcPct val="150000"/>
              </a:lnSpc>
            </a:pPr>
            <a:r>
              <a:rPr lang="en-US" sz="1500" smtClean="0">
                <a:solidFill>
                  <a:srgbClr val="000000"/>
                </a:solidFill>
              </a:rPr>
              <a:t>Pha 1: Chọn lọc những phân khúc dữ liệu vượt trội.</a:t>
            </a:r>
          </a:p>
          <a:p>
            <a:pPr algn="just">
              <a:lnSpc>
                <a:spcPct val="150000"/>
              </a:lnSpc>
            </a:pPr>
            <a:r>
              <a:rPr lang="en-US" sz="1500" u="sng" smtClean="0"/>
              <a:t>Đầu vào:</a:t>
            </a:r>
            <a:r>
              <a:rPr lang="en-US" sz="1500" smtClean="0"/>
              <a:t> - Tập dữ liệu đánh giá trong không gian khuyến nghị đa chiều.</a:t>
            </a:r>
          </a:p>
          <a:p>
            <a:pPr algn="just">
              <a:lnSpc>
                <a:spcPct val="150000"/>
              </a:lnSpc>
            </a:pPr>
            <a:r>
              <a:rPr lang="en-US" sz="1500" u="sng" smtClean="0"/>
              <a:t>Đầu ra:</a:t>
            </a:r>
            <a:r>
              <a:rPr lang="en-US" sz="1500" smtClean="0"/>
              <a:t>    - Những phân khúc dữ liệu thích hợp (những ma trận 2 chiều).</a:t>
            </a:r>
            <a:endParaRPr lang="en-US" sz="1500"/>
          </a:p>
        </p:txBody>
      </p:sp>
      <p:cxnSp>
        <p:nvCxnSpPr>
          <p:cNvPr id="10" name="Straight Arrow Connector 9"/>
          <p:cNvCxnSpPr/>
          <p:nvPr/>
        </p:nvCxnSpPr>
        <p:spPr>
          <a:xfrm>
            <a:off x="768789" y="3803650"/>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54589" y="3111500"/>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69655" y="3318716"/>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56955" y="3318716"/>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81097" y="2742168"/>
            <a:ext cx="989373" cy="307777"/>
          </a:xfrm>
          <a:prstGeom prst="rect">
            <a:avLst/>
          </a:prstGeom>
          <a:noFill/>
        </p:spPr>
        <p:txBody>
          <a:bodyPr wrap="none" rtlCol="0">
            <a:spAutoFit/>
          </a:bodyPr>
          <a:lstStyle/>
          <a:p>
            <a:r>
              <a:rPr lang="en-US" sz="1400" b="1" smtClean="0"/>
              <a:t>Du khách</a:t>
            </a:r>
            <a:endParaRPr lang="en-US" sz="1400" b="1"/>
          </a:p>
        </p:txBody>
      </p:sp>
      <p:sp>
        <p:nvSpPr>
          <p:cNvPr id="27" name="TextBox 26"/>
          <p:cNvSpPr txBox="1"/>
          <p:nvPr/>
        </p:nvSpPr>
        <p:spPr>
          <a:xfrm>
            <a:off x="2216589" y="3642066"/>
            <a:ext cx="1249060" cy="307777"/>
          </a:xfrm>
          <a:prstGeom prst="rect">
            <a:avLst/>
          </a:prstGeom>
          <a:noFill/>
        </p:spPr>
        <p:txBody>
          <a:bodyPr wrap="none" rtlCol="0">
            <a:spAutoFit/>
          </a:bodyPr>
          <a:lstStyle/>
          <a:p>
            <a:r>
              <a:rPr lang="en-US" sz="1400" b="1" smtClean="0"/>
              <a:t>Điểm du lịch</a:t>
            </a:r>
            <a:endParaRPr lang="en-US" sz="1400" b="1"/>
          </a:p>
        </p:txBody>
      </p:sp>
      <p:sp>
        <p:nvSpPr>
          <p:cNvPr id="28" name="TextBox 27"/>
          <p:cNvSpPr txBox="1"/>
          <p:nvPr/>
        </p:nvSpPr>
        <p:spPr>
          <a:xfrm>
            <a:off x="2018188" y="3077001"/>
            <a:ext cx="1484702" cy="307777"/>
          </a:xfrm>
          <a:prstGeom prst="rect">
            <a:avLst/>
          </a:prstGeom>
          <a:noFill/>
        </p:spPr>
        <p:txBody>
          <a:bodyPr wrap="none" rtlCol="0">
            <a:spAutoFit/>
          </a:bodyPr>
          <a:lstStyle/>
          <a:p>
            <a:r>
              <a:rPr lang="en-US" sz="1400" b="1" smtClean="0"/>
              <a:t>Bạn đồng hành</a:t>
            </a:r>
            <a:endParaRPr lang="en-US" sz="1400" b="1"/>
          </a:p>
        </p:txBody>
      </p:sp>
      <p:sp>
        <p:nvSpPr>
          <p:cNvPr id="29" name="TextBox 28"/>
          <p:cNvSpPr txBox="1"/>
          <p:nvPr/>
        </p:nvSpPr>
        <p:spPr>
          <a:xfrm>
            <a:off x="1980088" y="4172635"/>
            <a:ext cx="899605" cy="307777"/>
          </a:xfrm>
          <a:prstGeom prst="rect">
            <a:avLst/>
          </a:prstGeom>
          <a:noFill/>
        </p:spPr>
        <p:txBody>
          <a:bodyPr wrap="none" rtlCol="0">
            <a:spAutoFit/>
          </a:bodyPr>
          <a:lstStyle/>
          <a:p>
            <a:r>
              <a:rPr lang="en-US" sz="1400" b="1" smtClean="0"/>
              <a:t>Kinh phí</a:t>
            </a:r>
            <a:endParaRPr lang="en-US" sz="1400" b="1"/>
          </a:p>
        </p:txBody>
      </p:sp>
      <p:sp>
        <p:nvSpPr>
          <p:cNvPr id="30" name="TextBox 29"/>
          <p:cNvSpPr txBox="1"/>
          <p:nvPr/>
        </p:nvSpPr>
        <p:spPr>
          <a:xfrm>
            <a:off x="1060632" y="4572000"/>
            <a:ext cx="898003" cy="307777"/>
          </a:xfrm>
          <a:prstGeom prst="rect">
            <a:avLst/>
          </a:prstGeom>
          <a:noFill/>
        </p:spPr>
        <p:txBody>
          <a:bodyPr wrap="none" rtlCol="0">
            <a:spAutoFit/>
          </a:bodyPr>
          <a:lstStyle/>
          <a:p>
            <a:r>
              <a:rPr lang="en-US" sz="1400" b="1" smtClean="0"/>
              <a:t>Thời tiết</a:t>
            </a:r>
            <a:endParaRPr lang="en-US" sz="1400" b="1"/>
          </a:p>
        </p:txBody>
      </p:sp>
      <p:sp>
        <p:nvSpPr>
          <p:cNvPr id="31" name="TextBox 30"/>
          <p:cNvSpPr txBox="1"/>
          <p:nvPr/>
        </p:nvSpPr>
        <p:spPr>
          <a:xfrm>
            <a:off x="0" y="4127000"/>
            <a:ext cx="997389" cy="307777"/>
          </a:xfrm>
          <a:prstGeom prst="rect">
            <a:avLst/>
          </a:prstGeom>
          <a:noFill/>
        </p:spPr>
        <p:txBody>
          <a:bodyPr wrap="none" rtlCol="0">
            <a:spAutoFit/>
          </a:bodyPr>
          <a:lstStyle/>
          <a:p>
            <a:r>
              <a:rPr lang="en-US" sz="1400" b="1" smtClean="0"/>
              <a:t>Thời gian</a:t>
            </a:r>
            <a:endParaRPr lang="en-US" sz="1400" b="1"/>
          </a:p>
        </p:txBody>
      </p:sp>
      <p:sp>
        <p:nvSpPr>
          <p:cNvPr id="32" name="TextBox 31"/>
          <p:cNvSpPr txBox="1"/>
          <p:nvPr/>
        </p:nvSpPr>
        <p:spPr>
          <a:xfrm>
            <a:off x="315563" y="3581400"/>
            <a:ext cx="364202" cy="307777"/>
          </a:xfrm>
          <a:prstGeom prst="rect">
            <a:avLst/>
          </a:prstGeom>
          <a:noFill/>
        </p:spPr>
        <p:txBody>
          <a:bodyPr wrap="none" rtlCol="0">
            <a:spAutoFit/>
          </a:bodyPr>
          <a:lstStyle/>
          <a:p>
            <a:r>
              <a:rPr lang="en-US" sz="1400" b="1" smtClean="0"/>
              <a:t>…</a:t>
            </a:r>
            <a:endParaRPr lang="en-US" sz="1400" b="1"/>
          </a:p>
        </p:txBody>
      </p:sp>
      <p:sp>
        <p:nvSpPr>
          <p:cNvPr id="33" name="TextBox 32"/>
          <p:cNvSpPr txBox="1"/>
          <p:nvPr/>
        </p:nvSpPr>
        <p:spPr>
          <a:xfrm>
            <a:off x="516776" y="3020951"/>
            <a:ext cx="364202" cy="307777"/>
          </a:xfrm>
          <a:prstGeom prst="rect">
            <a:avLst/>
          </a:prstGeom>
          <a:noFill/>
        </p:spPr>
        <p:txBody>
          <a:bodyPr wrap="none" rtlCol="0">
            <a:spAutoFit/>
          </a:bodyPr>
          <a:lstStyle/>
          <a:p>
            <a:r>
              <a:rPr lang="en-US" sz="1400" b="1" smtClean="0"/>
              <a:t>…</a:t>
            </a:r>
            <a:endParaRPr lang="en-US" sz="1400" b="1"/>
          </a:p>
        </p:txBody>
      </p:sp>
      <p:sp>
        <p:nvSpPr>
          <p:cNvPr id="34" name="Right Arrow 33"/>
          <p:cNvSpPr/>
          <p:nvPr/>
        </p:nvSpPr>
        <p:spPr>
          <a:xfrm>
            <a:off x="3529058" y="3740151"/>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aphicFrame>
        <p:nvGraphicFramePr>
          <p:cNvPr id="36" name="Table 35"/>
          <p:cNvGraphicFramePr>
            <a:graphicFrameLocks noGrp="1"/>
          </p:cNvGraphicFramePr>
          <p:nvPr>
            <p:extLst>
              <p:ext uri="{D42A27DB-BD31-4B8C-83A1-F6EECF244321}">
                <p14:modId xmlns:p14="http://schemas.microsoft.com/office/powerpoint/2010/main" val="3935198181"/>
              </p:ext>
            </p:extLst>
          </p:nvPr>
        </p:nvGraphicFramePr>
        <p:xfrm>
          <a:off x="4267200" y="2119537"/>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405817051"/>
              </p:ext>
            </p:extLst>
          </p:nvPr>
        </p:nvGraphicFramePr>
        <p:xfrm>
          <a:off x="4267200" y="3183242"/>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682538945"/>
              </p:ext>
            </p:extLst>
          </p:nvPr>
        </p:nvGraphicFramePr>
        <p:xfrm>
          <a:off x="4267200" y="42275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231941815"/>
              </p:ext>
            </p:extLst>
          </p:nvPr>
        </p:nvGraphicFramePr>
        <p:xfrm>
          <a:off x="4267200" y="5562600"/>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0" name="TextBox 39"/>
          <p:cNvSpPr txBox="1"/>
          <p:nvPr/>
        </p:nvSpPr>
        <p:spPr>
          <a:xfrm>
            <a:off x="4537502" y="5105400"/>
            <a:ext cx="415498" cy="369332"/>
          </a:xfrm>
          <a:prstGeom prst="rect">
            <a:avLst/>
          </a:prstGeom>
          <a:noFill/>
        </p:spPr>
        <p:txBody>
          <a:bodyPr wrap="none" rtlCol="0">
            <a:spAutoFit/>
          </a:bodyPr>
          <a:lstStyle/>
          <a:p>
            <a:r>
              <a:rPr lang="en-US" b="1" smtClean="0"/>
              <a:t>…</a:t>
            </a:r>
            <a:endParaRPr lang="en-US" b="1"/>
          </a:p>
        </p:txBody>
      </p:sp>
      <p:sp>
        <p:nvSpPr>
          <p:cNvPr id="41" name="Right Arrow 40"/>
          <p:cNvSpPr/>
          <p:nvPr/>
        </p:nvSpPr>
        <p:spPr>
          <a:xfrm>
            <a:off x="6553200" y="3692525"/>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aphicFrame>
        <p:nvGraphicFramePr>
          <p:cNvPr id="42" name="Table 41"/>
          <p:cNvGraphicFramePr>
            <a:graphicFrameLocks noGrp="1"/>
          </p:cNvGraphicFramePr>
          <p:nvPr>
            <p:extLst>
              <p:ext uri="{D42A27DB-BD31-4B8C-83A1-F6EECF244321}">
                <p14:modId xmlns:p14="http://schemas.microsoft.com/office/powerpoint/2010/main" val="2947677166"/>
              </p:ext>
            </p:extLst>
          </p:nvPr>
        </p:nvGraphicFramePr>
        <p:xfrm>
          <a:off x="7391400" y="2384994"/>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3258083483"/>
              </p:ext>
            </p:extLst>
          </p:nvPr>
        </p:nvGraphicFramePr>
        <p:xfrm>
          <a:off x="7391400" y="36179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077708584"/>
              </p:ext>
            </p:extLst>
          </p:nvPr>
        </p:nvGraphicFramePr>
        <p:xfrm>
          <a:off x="7391400" y="48371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5" name="TextBox 44"/>
          <p:cNvSpPr txBox="1"/>
          <p:nvPr/>
        </p:nvSpPr>
        <p:spPr>
          <a:xfrm>
            <a:off x="5181600" y="2286000"/>
            <a:ext cx="1366080" cy="523220"/>
          </a:xfrm>
          <a:prstGeom prst="rect">
            <a:avLst/>
          </a:prstGeom>
          <a:noFill/>
        </p:spPr>
        <p:txBody>
          <a:bodyPr wrap="none" rtlCol="0">
            <a:spAutoFit/>
          </a:bodyPr>
          <a:lstStyle/>
          <a:p>
            <a:r>
              <a:rPr lang="en-US" sz="1400" b="1" smtClean="0"/>
              <a:t>(Bạn bè, </a:t>
            </a:r>
            <a:br>
              <a:rPr lang="en-US" sz="1400" b="1" smtClean="0"/>
            </a:br>
            <a:r>
              <a:rPr lang="en-US" sz="1400" b="1" smtClean="0"/>
              <a:t>buổi sáng, …)</a:t>
            </a:r>
            <a:endParaRPr lang="en-US" sz="1400" b="1"/>
          </a:p>
        </p:txBody>
      </p:sp>
      <p:sp>
        <p:nvSpPr>
          <p:cNvPr id="46" name="TextBox 45"/>
          <p:cNvSpPr txBox="1"/>
          <p:nvPr/>
        </p:nvSpPr>
        <p:spPr>
          <a:xfrm>
            <a:off x="5181600" y="3362980"/>
            <a:ext cx="1319592" cy="523220"/>
          </a:xfrm>
          <a:prstGeom prst="rect">
            <a:avLst/>
          </a:prstGeom>
          <a:noFill/>
        </p:spPr>
        <p:txBody>
          <a:bodyPr wrap="none" rtlCol="0">
            <a:spAutoFit/>
          </a:bodyPr>
          <a:lstStyle/>
          <a:p>
            <a:r>
              <a:rPr lang="en-US" sz="1400" b="1" smtClean="0"/>
              <a:t>(Người yêu,</a:t>
            </a:r>
            <a:br>
              <a:rPr lang="en-US" sz="1400" b="1" smtClean="0"/>
            </a:br>
            <a:r>
              <a:rPr lang="en-US" sz="1400" b="1" smtClean="0"/>
              <a:t> trời mưa, …)</a:t>
            </a:r>
            <a:endParaRPr lang="en-US" sz="1400" b="1"/>
          </a:p>
        </p:txBody>
      </p:sp>
      <p:sp>
        <p:nvSpPr>
          <p:cNvPr id="47" name="TextBox 46"/>
          <p:cNvSpPr txBox="1"/>
          <p:nvPr/>
        </p:nvSpPr>
        <p:spPr>
          <a:xfrm>
            <a:off x="5181600" y="4364349"/>
            <a:ext cx="1298753" cy="523220"/>
          </a:xfrm>
          <a:prstGeom prst="rect">
            <a:avLst/>
          </a:prstGeom>
          <a:noFill/>
        </p:spPr>
        <p:txBody>
          <a:bodyPr wrap="none" rtlCol="0">
            <a:spAutoFit/>
          </a:bodyPr>
          <a:lstStyle/>
          <a:p>
            <a:r>
              <a:rPr lang="en-US" sz="1400" b="1" smtClean="0"/>
              <a:t>(Gia đình,</a:t>
            </a:r>
            <a:br>
              <a:rPr lang="en-US" sz="1400" b="1" smtClean="0"/>
            </a:br>
            <a:r>
              <a:rPr lang="en-US" sz="1400" b="1" smtClean="0"/>
              <a:t> tiết kiệm, …)</a:t>
            </a:r>
            <a:endParaRPr lang="en-US" sz="1400" b="1"/>
          </a:p>
        </p:txBody>
      </p:sp>
      <p:sp>
        <p:nvSpPr>
          <p:cNvPr id="48" name="TextBox 47"/>
          <p:cNvSpPr txBox="1"/>
          <p:nvPr/>
        </p:nvSpPr>
        <p:spPr>
          <a:xfrm>
            <a:off x="5181600" y="5715000"/>
            <a:ext cx="1366080" cy="523220"/>
          </a:xfrm>
          <a:prstGeom prst="rect">
            <a:avLst/>
          </a:prstGeom>
          <a:noFill/>
        </p:spPr>
        <p:txBody>
          <a:bodyPr wrap="none" rtlCol="0">
            <a:spAutoFit/>
          </a:bodyPr>
          <a:lstStyle/>
          <a:p>
            <a:r>
              <a:rPr lang="en-US" sz="1400" b="1" smtClean="0"/>
              <a:t>(Trẻ em,</a:t>
            </a:r>
            <a:br>
              <a:rPr lang="en-US" sz="1400" b="1" smtClean="0"/>
            </a:br>
            <a:r>
              <a:rPr lang="en-US" sz="1400" b="1" smtClean="0"/>
              <a:t> cuối tuần, …)</a:t>
            </a:r>
            <a:endParaRPr lang="en-US" sz="1400" b="1"/>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3795954"/>
            <a:ext cx="457200" cy="457200"/>
          </a:xfrm>
          <a:prstGeom prst="rect">
            <a:avLst/>
          </a:prstGeom>
        </p:spPr>
      </p:pic>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5182" y="2610504"/>
            <a:ext cx="457200" cy="457200"/>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5011759"/>
            <a:ext cx="457200" cy="457200"/>
          </a:xfrm>
          <a:prstGeom prst="rect">
            <a:avLst/>
          </a:prstGeom>
        </p:spPr>
      </p:pic>
      <p:sp>
        <p:nvSpPr>
          <p:cNvPr id="52" name="TextBox 51"/>
          <p:cNvSpPr txBox="1"/>
          <p:nvPr/>
        </p:nvSpPr>
        <p:spPr>
          <a:xfrm>
            <a:off x="7010400" y="2664023"/>
            <a:ext cx="284052" cy="307777"/>
          </a:xfrm>
          <a:prstGeom prst="rect">
            <a:avLst/>
          </a:prstGeom>
          <a:noFill/>
        </p:spPr>
        <p:txBody>
          <a:bodyPr wrap="none" rtlCol="0">
            <a:spAutoFit/>
          </a:bodyPr>
          <a:lstStyle/>
          <a:p>
            <a:r>
              <a:rPr lang="en-US" sz="1400" b="1" smtClean="0"/>
              <a:t>1</a:t>
            </a:r>
            <a:endParaRPr lang="en-US" sz="1400" b="1"/>
          </a:p>
        </p:txBody>
      </p:sp>
      <p:sp>
        <p:nvSpPr>
          <p:cNvPr id="53" name="TextBox 52"/>
          <p:cNvSpPr txBox="1"/>
          <p:nvPr/>
        </p:nvSpPr>
        <p:spPr>
          <a:xfrm>
            <a:off x="7010400" y="3882250"/>
            <a:ext cx="284052" cy="307777"/>
          </a:xfrm>
          <a:prstGeom prst="rect">
            <a:avLst/>
          </a:prstGeom>
          <a:noFill/>
        </p:spPr>
        <p:txBody>
          <a:bodyPr wrap="none" rtlCol="0">
            <a:spAutoFit/>
          </a:bodyPr>
          <a:lstStyle/>
          <a:p>
            <a:r>
              <a:rPr lang="en-US" sz="1400" b="1"/>
              <a:t>2</a:t>
            </a:r>
          </a:p>
        </p:txBody>
      </p:sp>
      <p:sp>
        <p:nvSpPr>
          <p:cNvPr id="54" name="TextBox 53"/>
          <p:cNvSpPr txBox="1"/>
          <p:nvPr/>
        </p:nvSpPr>
        <p:spPr>
          <a:xfrm>
            <a:off x="7002136" y="5105400"/>
            <a:ext cx="284052" cy="307777"/>
          </a:xfrm>
          <a:prstGeom prst="rect">
            <a:avLst/>
          </a:prstGeom>
          <a:noFill/>
        </p:spPr>
        <p:txBody>
          <a:bodyPr wrap="none" rtlCol="0">
            <a:spAutoFit/>
          </a:bodyPr>
          <a:lstStyle/>
          <a:p>
            <a:r>
              <a:rPr lang="en-US" sz="1400" b="1" smtClean="0"/>
              <a:t>3</a:t>
            </a:r>
            <a:endParaRPr lang="en-US" sz="1400" b="1"/>
          </a:p>
        </p:txBody>
      </p:sp>
      <p:sp>
        <p:nvSpPr>
          <p:cNvPr id="55" name="TextBox 54"/>
          <p:cNvSpPr txBox="1"/>
          <p:nvPr/>
        </p:nvSpPr>
        <p:spPr>
          <a:xfrm>
            <a:off x="7620000" y="5867400"/>
            <a:ext cx="415498" cy="369332"/>
          </a:xfrm>
          <a:prstGeom prst="rect">
            <a:avLst/>
          </a:prstGeom>
          <a:noFill/>
        </p:spPr>
        <p:txBody>
          <a:bodyPr wrap="none" rtlCol="0">
            <a:spAutoFit/>
          </a:bodyPr>
          <a:lstStyle/>
          <a:p>
            <a:r>
              <a:rPr lang="en-US" b="1" smtClean="0"/>
              <a:t>…</a:t>
            </a:r>
            <a:endParaRPr lang="en-US" b="1"/>
          </a:p>
        </p:txBody>
      </p:sp>
    </p:spTree>
    <p:extLst>
      <p:ext uri="{BB962C8B-B14F-4D97-AF65-F5344CB8AC3E}">
        <p14:creationId xmlns:p14="http://schemas.microsoft.com/office/powerpoint/2010/main" val="1151778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5" name="Slide Number Placeholder 4"/>
          <p:cNvSpPr>
            <a:spLocks noGrp="1"/>
          </p:cNvSpPr>
          <p:nvPr>
            <p:ph type="sldNum" sz="quarter" idx="12"/>
          </p:nvPr>
        </p:nvSpPr>
        <p:spPr/>
        <p:txBody>
          <a:bodyPr/>
          <a:lstStyle/>
          <a:p>
            <a:fld id="{845E3117-1AE7-4ACC-839B-C69B4E3F6E58}" type="slidenum">
              <a:rPr lang="en-US" smtClean="0"/>
              <a:pPr/>
              <a:t>20</a:t>
            </a:fld>
            <a:endParaRPr lang="en-US"/>
          </a:p>
        </p:txBody>
      </p:sp>
      <p:sp>
        <p:nvSpPr>
          <p:cNvPr id="6" name="TextBox 5"/>
          <p:cNvSpPr txBox="1"/>
          <p:nvPr/>
        </p:nvSpPr>
        <p:spPr>
          <a:xfrm>
            <a:off x="228600" y="1066800"/>
            <a:ext cx="4442242" cy="1477328"/>
          </a:xfrm>
          <a:prstGeom prst="rect">
            <a:avLst/>
          </a:prstGeom>
          <a:noFill/>
        </p:spPr>
        <p:txBody>
          <a:bodyPr wrap="none" rtlCol="0">
            <a:spAutoFit/>
          </a:bodyPr>
          <a:lstStyle/>
          <a:p>
            <a:pPr>
              <a:lnSpc>
                <a:spcPct val="150000"/>
              </a:lnSpc>
            </a:pPr>
            <a:r>
              <a:rPr lang="en-US" sz="1500" smtClean="0">
                <a:solidFill>
                  <a:srgbClr val="000000"/>
                </a:solidFill>
              </a:rPr>
              <a:t>Pha 2: Dự đoán các chỉ số đánh giá chưa biết. </a:t>
            </a:r>
            <a:r>
              <a:rPr lang="en-US" sz="1500" smtClean="0">
                <a:solidFill>
                  <a:srgbClr val="FFC000"/>
                </a:solidFill>
              </a:rPr>
              <a:t/>
            </a:r>
            <a:br>
              <a:rPr lang="en-US" sz="1500" smtClean="0">
                <a:solidFill>
                  <a:srgbClr val="FFC000"/>
                </a:solidFill>
              </a:rPr>
            </a:br>
            <a:r>
              <a:rPr lang="en-US" sz="1500" u="sng" smtClean="0"/>
              <a:t>Đầu </a:t>
            </a:r>
            <a:r>
              <a:rPr lang="en-US" sz="1500" u="sng"/>
              <a:t>vào:</a:t>
            </a:r>
            <a:r>
              <a:rPr lang="en-US" sz="1500"/>
              <a:t> </a:t>
            </a:r>
            <a:r>
              <a:rPr lang="en-US" sz="1500" smtClean="0"/>
              <a:t>  - Những phân khúc dữ liệu được chọn.</a:t>
            </a:r>
            <a:br>
              <a:rPr lang="en-US" sz="1500" smtClean="0"/>
            </a:br>
            <a:r>
              <a:rPr lang="en-US" sz="1500" smtClean="0"/>
              <a:t>	 - Giá trị đánh giá cần được dự đoán.</a:t>
            </a:r>
            <a:endParaRPr lang="en-US" sz="1500"/>
          </a:p>
          <a:p>
            <a:pPr>
              <a:lnSpc>
                <a:spcPct val="150000"/>
              </a:lnSpc>
            </a:pPr>
            <a:r>
              <a:rPr lang="en-US" sz="1500" u="sng" smtClean="0"/>
              <a:t>Đầu </a:t>
            </a:r>
            <a:r>
              <a:rPr lang="en-US" sz="1500" u="sng"/>
              <a:t>ra:</a:t>
            </a:r>
            <a:r>
              <a:rPr lang="en-US" sz="1500"/>
              <a:t> 	</a:t>
            </a:r>
            <a:r>
              <a:rPr lang="en-US" sz="1500" smtClean="0"/>
              <a:t> - Giá trị đánh giá đã được dự đoán.</a:t>
            </a:r>
            <a:endParaRPr lang="en-US" sz="1500"/>
          </a:p>
        </p:txBody>
      </p:sp>
      <p:graphicFrame>
        <p:nvGraphicFramePr>
          <p:cNvPr id="7" name="Table 6"/>
          <p:cNvGraphicFramePr>
            <a:graphicFrameLocks noGrp="1"/>
          </p:cNvGraphicFramePr>
          <p:nvPr>
            <p:extLst>
              <p:ext uri="{D42A27DB-BD31-4B8C-83A1-F6EECF244321}">
                <p14:modId xmlns:p14="http://schemas.microsoft.com/office/powerpoint/2010/main" val="3386290430"/>
              </p:ext>
            </p:extLst>
          </p:nvPr>
        </p:nvGraphicFramePr>
        <p:xfrm>
          <a:off x="617864" y="2613594"/>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93757162"/>
              </p:ext>
            </p:extLst>
          </p:nvPr>
        </p:nvGraphicFramePr>
        <p:xfrm>
          <a:off x="617864" y="38465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8376084"/>
              </p:ext>
            </p:extLst>
          </p:nvPr>
        </p:nvGraphicFramePr>
        <p:xfrm>
          <a:off x="617864" y="50657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864" y="4024554"/>
            <a:ext cx="457200" cy="4572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646" y="2839104"/>
            <a:ext cx="457200" cy="4572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864" y="5240359"/>
            <a:ext cx="457200" cy="457200"/>
          </a:xfrm>
          <a:prstGeom prst="rect">
            <a:avLst/>
          </a:prstGeom>
        </p:spPr>
      </p:pic>
      <p:sp>
        <p:nvSpPr>
          <p:cNvPr id="13" name="TextBox 12"/>
          <p:cNvSpPr txBox="1"/>
          <p:nvPr/>
        </p:nvSpPr>
        <p:spPr>
          <a:xfrm>
            <a:off x="236864" y="2913815"/>
            <a:ext cx="284052" cy="307777"/>
          </a:xfrm>
          <a:prstGeom prst="rect">
            <a:avLst/>
          </a:prstGeom>
          <a:noFill/>
        </p:spPr>
        <p:txBody>
          <a:bodyPr wrap="none" rtlCol="0">
            <a:spAutoFit/>
          </a:bodyPr>
          <a:lstStyle/>
          <a:p>
            <a:r>
              <a:rPr lang="en-US" sz="1400" b="1" smtClean="0"/>
              <a:t>1</a:t>
            </a:r>
            <a:endParaRPr lang="en-US" sz="1400" b="1"/>
          </a:p>
        </p:txBody>
      </p:sp>
      <p:sp>
        <p:nvSpPr>
          <p:cNvPr id="14" name="TextBox 13"/>
          <p:cNvSpPr txBox="1"/>
          <p:nvPr/>
        </p:nvSpPr>
        <p:spPr>
          <a:xfrm>
            <a:off x="236864" y="4132042"/>
            <a:ext cx="284052" cy="307777"/>
          </a:xfrm>
          <a:prstGeom prst="rect">
            <a:avLst/>
          </a:prstGeom>
          <a:noFill/>
        </p:spPr>
        <p:txBody>
          <a:bodyPr wrap="none" rtlCol="0">
            <a:spAutoFit/>
          </a:bodyPr>
          <a:lstStyle/>
          <a:p>
            <a:r>
              <a:rPr lang="en-US" sz="1400" b="1"/>
              <a:t>2</a:t>
            </a:r>
          </a:p>
        </p:txBody>
      </p:sp>
      <p:sp>
        <p:nvSpPr>
          <p:cNvPr id="15" name="TextBox 14"/>
          <p:cNvSpPr txBox="1"/>
          <p:nvPr/>
        </p:nvSpPr>
        <p:spPr>
          <a:xfrm>
            <a:off x="228600" y="5355192"/>
            <a:ext cx="284052" cy="307777"/>
          </a:xfrm>
          <a:prstGeom prst="rect">
            <a:avLst/>
          </a:prstGeom>
          <a:noFill/>
        </p:spPr>
        <p:txBody>
          <a:bodyPr wrap="none" rtlCol="0">
            <a:spAutoFit/>
          </a:bodyPr>
          <a:lstStyle/>
          <a:p>
            <a:r>
              <a:rPr lang="en-US" sz="1400" b="1" smtClean="0"/>
              <a:t>3</a:t>
            </a:r>
            <a:endParaRPr lang="en-US" sz="1400" b="1"/>
          </a:p>
        </p:txBody>
      </p:sp>
      <p:sp>
        <p:nvSpPr>
          <p:cNvPr id="16" name="Down Arrow 15"/>
          <p:cNvSpPr/>
          <p:nvPr/>
        </p:nvSpPr>
        <p:spPr>
          <a:xfrm>
            <a:off x="2362200" y="2667000"/>
            <a:ext cx="228600" cy="335280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TextBox 16"/>
          <p:cNvSpPr txBox="1"/>
          <p:nvPr/>
        </p:nvSpPr>
        <p:spPr>
          <a:xfrm>
            <a:off x="846464" y="6019800"/>
            <a:ext cx="415498" cy="369332"/>
          </a:xfrm>
          <a:prstGeom prst="rect">
            <a:avLst/>
          </a:prstGeom>
          <a:noFill/>
        </p:spPr>
        <p:txBody>
          <a:bodyPr wrap="none" rtlCol="0">
            <a:spAutoFit/>
          </a:bodyPr>
          <a:lstStyle/>
          <a:p>
            <a:r>
              <a:rPr lang="en-US" b="1" smtClean="0"/>
              <a:t>…</a:t>
            </a:r>
            <a:endParaRPr lang="en-US" b="1"/>
          </a:p>
        </p:txBody>
      </p:sp>
      <p:sp>
        <p:nvSpPr>
          <p:cNvPr id="18" name="TextBox 17"/>
          <p:cNvSpPr txBox="1"/>
          <p:nvPr/>
        </p:nvSpPr>
        <p:spPr>
          <a:xfrm>
            <a:off x="2743200" y="2819400"/>
            <a:ext cx="729687" cy="369332"/>
          </a:xfrm>
          <a:prstGeom prst="rect">
            <a:avLst/>
          </a:prstGeom>
          <a:noFill/>
        </p:spPr>
        <p:txBody>
          <a:bodyPr wrap="none" rtlCol="0">
            <a:spAutoFit/>
          </a:bodyPr>
          <a:lstStyle/>
          <a:p>
            <a:r>
              <a:rPr lang="en-US" b="1" smtClean="0"/>
              <a:t>d = ?</a:t>
            </a:r>
            <a:endParaRPr lang="en-US" b="1"/>
          </a:p>
        </p:txBody>
      </p:sp>
      <p:sp>
        <p:nvSpPr>
          <p:cNvPr id="19" name="Right Arrow 18"/>
          <p:cNvSpPr/>
          <p:nvPr/>
        </p:nvSpPr>
        <p:spPr>
          <a:xfrm>
            <a:off x="7339058" y="4131753"/>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TextBox 19"/>
          <p:cNvSpPr txBox="1"/>
          <p:nvPr/>
        </p:nvSpPr>
        <p:spPr>
          <a:xfrm>
            <a:off x="8019001" y="4024554"/>
            <a:ext cx="909223" cy="369332"/>
          </a:xfrm>
          <a:prstGeom prst="rect">
            <a:avLst/>
          </a:prstGeom>
          <a:noFill/>
        </p:spPr>
        <p:txBody>
          <a:bodyPr wrap="none" rtlCol="0">
            <a:spAutoFit/>
          </a:bodyPr>
          <a:lstStyle/>
          <a:p>
            <a:r>
              <a:rPr lang="en-US" b="1" smtClean="0"/>
              <a:t>d = 4.5</a:t>
            </a:r>
            <a:endParaRPr lang="en-US" b="1"/>
          </a:p>
        </p:txBody>
      </p:sp>
      <p:sp>
        <p:nvSpPr>
          <p:cNvPr id="21" name="Right Arrow 20"/>
          <p:cNvSpPr/>
          <p:nvPr/>
        </p:nvSpPr>
        <p:spPr>
          <a:xfrm>
            <a:off x="3657600" y="4098095"/>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3" name="Straight Arrow Connector 22"/>
          <p:cNvCxnSpPr/>
          <p:nvPr/>
        </p:nvCxnSpPr>
        <p:spPr>
          <a:xfrm flipV="1">
            <a:off x="4281055" y="3543496"/>
            <a:ext cx="481058" cy="4810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281055" y="4393886"/>
            <a:ext cx="519545" cy="3530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1075186357"/>
              </p:ext>
            </p:extLst>
          </p:nvPr>
        </p:nvGraphicFramePr>
        <p:xfrm>
          <a:off x="6116748" y="2682589"/>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27" name="TextBox 26"/>
          <p:cNvSpPr txBox="1"/>
          <p:nvPr/>
        </p:nvSpPr>
        <p:spPr>
          <a:xfrm>
            <a:off x="5725374" y="3007164"/>
            <a:ext cx="284052" cy="307777"/>
          </a:xfrm>
          <a:prstGeom prst="rect">
            <a:avLst/>
          </a:prstGeom>
          <a:noFill/>
        </p:spPr>
        <p:txBody>
          <a:bodyPr wrap="none" rtlCol="0">
            <a:spAutoFit/>
          </a:bodyPr>
          <a:lstStyle/>
          <a:p>
            <a:r>
              <a:rPr lang="en-US" sz="1400" b="1"/>
              <a:t>2</a:t>
            </a:r>
          </a:p>
        </p:txBody>
      </p:sp>
      <p:cxnSp>
        <p:nvCxnSpPr>
          <p:cNvPr id="28" name="Straight Arrow Connector 27"/>
          <p:cNvCxnSpPr/>
          <p:nvPr/>
        </p:nvCxnSpPr>
        <p:spPr>
          <a:xfrm>
            <a:off x="5867400" y="4960529"/>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553200" y="4268379"/>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068266" y="4475595"/>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55566" y="4475595"/>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66916" y="3273623"/>
            <a:ext cx="1920719" cy="307777"/>
          </a:xfrm>
          <a:prstGeom prst="rect">
            <a:avLst/>
          </a:prstGeom>
          <a:noFill/>
        </p:spPr>
        <p:txBody>
          <a:bodyPr wrap="none" rtlCol="0">
            <a:spAutoFit/>
          </a:bodyPr>
          <a:lstStyle/>
          <a:p>
            <a:r>
              <a:rPr lang="vi-VN" sz="1400" b="1" smtClean="0"/>
              <a:t>d thuộc phân khúc 2</a:t>
            </a:r>
            <a:endParaRPr lang="en-US" sz="1400" b="1"/>
          </a:p>
        </p:txBody>
      </p:sp>
      <p:sp>
        <p:nvSpPr>
          <p:cNvPr id="33" name="TextBox 32"/>
          <p:cNvSpPr txBox="1"/>
          <p:nvPr/>
        </p:nvSpPr>
        <p:spPr>
          <a:xfrm>
            <a:off x="3669763" y="4724400"/>
            <a:ext cx="2040944" cy="523220"/>
          </a:xfrm>
          <a:prstGeom prst="rect">
            <a:avLst/>
          </a:prstGeom>
          <a:noFill/>
        </p:spPr>
        <p:txBody>
          <a:bodyPr wrap="none" rtlCol="0">
            <a:spAutoFit/>
          </a:bodyPr>
          <a:lstStyle/>
          <a:p>
            <a:pPr algn="ctr"/>
            <a:r>
              <a:rPr lang="vi-VN" sz="1400" b="1" smtClean="0"/>
              <a:t>d không thuộc </a:t>
            </a:r>
            <a:br>
              <a:rPr lang="vi-VN" sz="1400" b="1" smtClean="0"/>
            </a:br>
            <a:r>
              <a:rPr lang="vi-VN" sz="1400" b="1" smtClean="0"/>
              <a:t>bất cứ phân khúc nào</a:t>
            </a:r>
            <a:endParaRPr lang="en-US" sz="1400" b="1"/>
          </a:p>
        </p:txBody>
      </p:sp>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381000"/>
            <a:ext cx="7277100" cy="457200"/>
          </a:xfrm>
        </p:spPr>
        <p:txBody>
          <a:bodyPr/>
          <a:lstStyle/>
          <a:p>
            <a:r>
              <a:rPr lang="en-US" sz="2600" smtClean="0"/>
              <a:t>Mô hình hồi qui tuyến tính</a:t>
            </a:r>
            <a:r>
              <a:rPr lang="en-US" sz="2600"/>
              <a:t/>
            </a:r>
            <a:br>
              <a:rPr lang="en-US" sz="2600"/>
            </a:br>
            <a:endParaRPr lang="en-US" sz="2600"/>
          </a:p>
        </p:txBody>
      </p:sp>
      <p:sp>
        <p:nvSpPr>
          <p:cNvPr id="5" name="Slide Number Placeholder 4"/>
          <p:cNvSpPr>
            <a:spLocks noGrp="1"/>
          </p:cNvSpPr>
          <p:nvPr>
            <p:ph type="sldNum" sz="quarter" idx="12"/>
          </p:nvPr>
        </p:nvSpPr>
        <p:spPr/>
        <p:txBody>
          <a:bodyPr/>
          <a:lstStyle/>
          <a:p>
            <a:fld id="{845E3117-1AE7-4ACC-839B-C69B4E3F6E58}" type="slidenum">
              <a:rPr lang="en-US" smtClean="0"/>
              <a:pPr/>
              <a:t>21</a:t>
            </a:fld>
            <a:endParaRPr lang="en-US"/>
          </a:p>
        </p:txBody>
      </p:sp>
      <p:grpSp>
        <p:nvGrpSpPr>
          <p:cNvPr id="92" name="Group 91"/>
          <p:cNvGrpSpPr/>
          <p:nvPr/>
        </p:nvGrpSpPr>
        <p:grpSpPr>
          <a:xfrm>
            <a:off x="1905000" y="1371600"/>
            <a:ext cx="5791200" cy="2667000"/>
            <a:chOff x="1905000" y="1066800"/>
            <a:chExt cx="5791200" cy="2667000"/>
          </a:xfrm>
        </p:grpSpPr>
        <p:cxnSp>
          <p:nvCxnSpPr>
            <p:cNvPr id="10" name="Straight Arrow Connector 9"/>
            <p:cNvCxnSpPr/>
            <p:nvPr/>
          </p:nvCxnSpPr>
          <p:spPr>
            <a:xfrm flipV="1">
              <a:off x="1905000" y="1066800"/>
              <a:ext cx="0" cy="2667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1905000" y="3657600"/>
              <a:ext cx="57912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905000" y="1295400"/>
              <a:ext cx="5791200" cy="243840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sp>
          <p:nvSpPr>
            <p:cNvPr id="15" name="Oval 14"/>
            <p:cNvSpPr/>
            <p:nvPr/>
          </p:nvSpPr>
          <p:spPr>
            <a:xfrm>
              <a:off x="47244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8768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181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054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3340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0600" y="2667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388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292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2667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33900" y="24511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0579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05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86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95900" y="18415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912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2672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958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7244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910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29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196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720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791200" y="1828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372100" y="25273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292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800600" y="2819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7338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86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275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148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3434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8100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0386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1910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543300" y="28321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14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495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3053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648200" y="23749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2766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052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7338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200400" y="3276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0386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4290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1400" y="3276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381500" y="29083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038600" y="2819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1910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8100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575300" y="1828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5626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7912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0960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257800" y="2032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6388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5626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436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096000" y="1905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248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4864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248400" y="1524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829300" y="22225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4864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6388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553200" y="1905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9530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006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3434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44196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0" name="Rectangle 89"/>
              <p:cNvSpPr/>
              <p:nvPr/>
            </p:nvSpPr>
            <p:spPr>
              <a:xfrm>
                <a:off x="1981200" y="4222195"/>
                <a:ext cx="4800600" cy="10356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𝑝</m:t>
                          </m:r>
                        </m:e>
                        <m:sub>
                          <m:r>
                            <a:rPr lang="en-US" sz="2400" i="1">
                              <a:latin typeface="Cambria Math"/>
                            </a:rPr>
                            <m:t>𝑎</m:t>
                          </m:r>
                          <m:r>
                            <a:rPr lang="en-US" sz="2400" i="1">
                              <a:latin typeface="Cambria Math"/>
                            </a:rPr>
                            <m:t>,</m:t>
                          </m:r>
                          <m:r>
                            <a:rPr lang="en-US" sz="2400" i="1">
                              <a:latin typeface="Cambria Math"/>
                            </a:rPr>
                            <m:t>𝑖</m:t>
                          </m:r>
                        </m:sub>
                      </m:sSub>
                      <m:r>
                        <a:rPr lang="en-US" sz="2400" i="1">
                          <a:latin typeface="Cambria Math"/>
                        </a:rPr>
                        <m:t>=</m:t>
                      </m:r>
                      <m:nary>
                        <m:naryPr>
                          <m:chr m:val="∑"/>
                          <m:limLoc m:val="undOvr"/>
                          <m:supHide m:val="on"/>
                          <m:ctrlPr>
                            <a:rPr lang="en-US" sz="2400" i="1">
                              <a:latin typeface="Cambria Math"/>
                            </a:rPr>
                          </m:ctrlPr>
                        </m:naryPr>
                        <m:sub>
                          <m:r>
                            <a:rPr lang="en-US" sz="2400" i="1">
                              <a:latin typeface="Cambria Math"/>
                            </a:rPr>
                            <m:t>𝑗</m:t>
                          </m:r>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sub>
                        <m:sup/>
                        <m:e>
                          <m:sSub>
                            <m:sSubPr>
                              <m:ctrlPr>
                                <a:rPr lang="en-US" sz="2400" i="1">
                                  <a:latin typeface="Cambria Math"/>
                                </a:rPr>
                              </m:ctrlPr>
                            </m:sSubPr>
                            <m:e>
                              <m:r>
                                <a:rPr lang="en-US" sz="2400" i="1">
                                  <a:latin typeface="Cambria Math"/>
                                </a:rPr>
                                <m:t>𝑤</m:t>
                              </m:r>
                            </m:e>
                            <m:sub>
                              <m:r>
                                <a:rPr lang="en-US" sz="2400" i="1">
                                  <a:latin typeface="Cambria Math"/>
                                </a:rPr>
                                <m:t>𝑗</m:t>
                              </m:r>
                              <m:r>
                                <a:rPr lang="en-US" sz="2400" i="1">
                                  <a:latin typeface="Cambria Math"/>
                                </a:rPr>
                                <m:t>,</m:t>
                              </m:r>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𝑗</m:t>
                              </m:r>
                              <m:r>
                                <a:rPr lang="en-US" sz="2400" i="1">
                                  <a:latin typeface="Cambria Math"/>
                                </a:rPr>
                                <m:t>,</m:t>
                              </m:r>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𝑎𝑗</m:t>
                              </m:r>
                            </m:sub>
                          </m:sSub>
                          <m:r>
                            <a:rPr lang="en-US" sz="2400" i="1">
                              <a:latin typeface="Cambria Math"/>
                            </a:rPr>
                            <m:t>)</m:t>
                          </m:r>
                        </m:e>
                      </m:nary>
                    </m:oMath>
                  </m:oMathPara>
                </a14:m>
                <a:endParaRPr lang="en-US" sz="2400"/>
              </a:p>
            </p:txBody>
          </p:sp>
        </mc:Choice>
        <mc:Fallback xmlns="">
          <p:sp>
            <p:nvSpPr>
              <p:cNvPr id="90" name="Rectangle 89"/>
              <p:cNvSpPr>
                <a:spLocks noRot="1" noChangeAspect="1" noMove="1" noResize="1" noEditPoints="1" noAdjustHandles="1" noChangeArrowheads="1" noChangeShapeType="1" noTextEdit="1"/>
              </p:cNvSpPr>
              <p:nvPr/>
            </p:nvSpPr>
            <p:spPr>
              <a:xfrm>
                <a:off x="1981200" y="4222195"/>
                <a:ext cx="4800600" cy="103560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2665585" y="5547118"/>
                <a:ext cx="3659015" cy="701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a:rPr>
                          </m:ctrlPr>
                        </m:sSubPr>
                        <m:e>
                          <m:r>
                            <a:rPr lang="en-US" sz="3200" i="1">
                              <a:latin typeface="Cambria Math"/>
                            </a:rPr>
                            <m:t>𝑓</m:t>
                          </m:r>
                        </m:e>
                        <m:sub>
                          <m:r>
                            <a:rPr lang="en-US" sz="3200" i="1">
                              <a:latin typeface="Cambria Math"/>
                            </a:rPr>
                            <m:t>𝑗</m:t>
                          </m:r>
                          <m:r>
                            <a:rPr lang="en-US" sz="3200" i="1">
                              <a:latin typeface="Cambria Math"/>
                            </a:rPr>
                            <m:t>,</m:t>
                          </m:r>
                          <m:r>
                            <a:rPr lang="en-US" sz="3200" i="1">
                              <a:latin typeface="Cambria Math"/>
                            </a:rPr>
                            <m:t>𝑖</m:t>
                          </m:r>
                        </m:sub>
                      </m:sSub>
                      <m:d>
                        <m:dPr>
                          <m:ctrlPr>
                            <a:rPr lang="en-US" sz="3200" i="1">
                              <a:latin typeface="Cambria Math"/>
                            </a:rPr>
                          </m:ctrlPr>
                        </m:dPr>
                        <m:e>
                          <m:r>
                            <a:rPr lang="en-US" sz="3200" i="1">
                              <a:latin typeface="Cambria Math"/>
                            </a:rPr>
                            <m:t>𝑥</m:t>
                          </m:r>
                        </m:e>
                      </m:d>
                      <m:r>
                        <a:rPr lang="en-US" sz="3200" i="1">
                          <a:latin typeface="Cambria Math"/>
                        </a:rPr>
                        <m:t>=</m:t>
                      </m:r>
                      <m:r>
                        <a:rPr lang="en-US" sz="3200" i="1">
                          <a:latin typeface="Cambria Math"/>
                        </a:rPr>
                        <m:t>𝑥</m:t>
                      </m:r>
                      <m:sSub>
                        <m:sSubPr>
                          <m:ctrlPr>
                            <a:rPr lang="en-US" sz="3200" i="1">
                              <a:latin typeface="Cambria Math"/>
                            </a:rPr>
                          </m:ctrlPr>
                        </m:sSubPr>
                        <m:e>
                          <m:r>
                            <a:rPr lang="en-US" sz="3200" i="1">
                              <a:latin typeface="Cambria Math"/>
                            </a:rPr>
                            <m:t>𝛼</m:t>
                          </m:r>
                        </m:e>
                        <m:sub>
                          <m:r>
                            <a:rPr lang="en-US" sz="3200" i="1">
                              <a:latin typeface="Cambria Math"/>
                            </a:rPr>
                            <m:t>𝑗</m:t>
                          </m:r>
                          <m:r>
                            <a:rPr lang="en-US" sz="3200" i="1">
                              <a:latin typeface="Cambria Math"/>
                            </a:rPr>
                            <m:t>,</m:t>
                          </m:r>
                          <m:r>
                            <a:rPr lang="en-US" sz="3200" i="1">
                              <a:latin typeface="Cambria Math"/>
                            </a:rPr>
                            <m:t>𝑖</m:t>
                          </m:r>
                        </m:sub>
                      </m:sSub>
                      <m:r>
                        <a:rPr lang="en-US" sz="3200" i="1">
                          <a:latin typeface="Cambria Math"/>
                        </a:rPr>
                        <m:t>+</m:t>
                      </m:r>
                      <m:sSub>
                        <m:sSubPr>
                          <m:ctrlPr>
                            <a:rPr lang="en-US" sz="3200" i="1">
                              <a:latin typeface="Cambria Math"/>
                            </a:rPr>
                          </m:ctrlPr>
                        </m:sSubPr>
                        <m:e>
                          <m:r>
                            <a:rPr lang="en-US" sz="3200" i="1">
                              <a:latin typeface="Cambria Math"/>
                            </a:rPr>
                            <m:t>𝛽</m:t>
                          </m:r>
                        </m:e>
                        <m:sub>
                          <m:r>
                            <a:rPr lang="en-US" sz="3200" i="1">
                              <a:latin typeface="Cambria Math"/>
                            </a:rPr>
                            <m:t>𝑗</m:t>
                          </m:r>
                          <m:r>
                            <a:rPr lang="en-US" sz="3200" i="1">
                              <a:latin typeface="Cambria Math"/>
                            </a:rPr>
                            <m:t>,</m:t>
                          </m:r>
                          <m:r>
                            <a:rPr lang="en-US" sz="3200" i="1">
                              <a:latin typeface="Cambria Math"/>
                            </a:rPr>
                            <m:t>𝑖</m:t>
                          </m:r>
                        </m:sub>
                      </m:sSub>
                    </m:oMath>
                  </m:oMathPara>
                </a14:m>
                <a:endParaRPr lang="en-US" sz="3200"/>
              </a:p>
            </p:txBody>
          </p:sp>
        </mc:Choice>
        <mc:Fallback xmlns="">
          <p:sp>
            <p:nvSpPr>
              <p:cNvPr id="91" name="Rectangle 90"/>
              <p:cNvSpPr>
                <a:spLocks noRot="1" noChangeAspect="1" noMove="1" noResize="1" noEditPoints="1" noAdjustHandles="1" noChangeArrowheads="1" noChangeShapeType="1" noTextEdit="1"/>
              </p:cNvSpPr>
              <p:nvPr/>
            </p:nvSpPr>
            <p:spPr>
              <a:xfrm>
                <a:off x="2665585" y="5547118"/>
                <a:ext cx="3659015" cy="70128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6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22</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2525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i="1" smtClean="0"/>
              <a:t>Hiện thực hóa</a:t>
            </a:r>
            <a:endParaRPr lang="en-US" sz="2400" b="1" i="1"/>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4192843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23</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descr="C:\Users\LEHIEU\Desktop\a9c41__Samsung-Galaxy-S-II-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5240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5031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745232"/>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726432"/>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1078468"/>
            <a:ext cx="2069862" cy="369332"/>
          </a:xfrm>
          <a:prstGeom prst="rect">
            <a:avLst/>
          </a:prstGeom>
          <a:noFill/>
        </p:spPr>
        <p:txBody>
          <a:bodyPr wrap="none" rtlCol="0">
            <a:spAutoFit/>
          </a:bodyPr>
          <a:lstStyle/>
          <a:p>
            <a:r>
              <a:rPr lang="en-US" smtClean="0">
                <a:solidFill>
                  <a:srgbClr val="000000"/>
                </a:solidFill>
              </a:rPr>
              <a:t>Điện thoại Android</a:t>
            </a:r>
            <a:endParaRPr lang="en-US">
              <a:solidFill>
                <a:srgbClr val="000000"/>
              </a:solidFill>
            </a:endParaRPr>
          </a:p>
        </p:txBody>
      </p:sp>
      <p:sp>
        <p:nvSpPr>
          <p:cNvPr id="13" name="Rectangle 12"/>
          <p:cNvSpPr/>
          <p:nvPr/>
        </p:nvSpPr>
        <p:spPr>
          <a:xfrm>
            <a:off x="3048000" y="4343400"/>
            <a:ext cx="2209800" cy="1828799"/>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0000"/>
                </a:solidFill>
              </a:rPr>
              <a:t>Hệ khuyến nghị</a:t>
            </a:r>
          </a:p>
          <a:p>
            <a:pPr marL="285750"/>
            <a:endParaRPr lang="en-US" smtClean="0">
              <a:solidFill>
                <a:srgbClr val="000000"/>
              </a:solidFill>
            </a:endParaRPr>
          </a:p>
          <a:p>
            <a:pPr marL="457200" indent="-285750">
              <a:buFont typeface="Wingdings" pitchFamily="2" charset="2"/>
              <a:buChar char="Ø"/>
            </a:pPr>
            <a:r>
              <a:rPr lang="en-US" smtClean="0">
                <a:solidFill>
                  <a:srgbClr val="000000"/>
                </a:solidFill>
              </a:rPr>
              <a:t>Huấn luyện</a:t>
            </a:r>
          </a:p>
          <a:p>
            <a:pPr marL="457200" indent="-285750">
              <a:buFont typeface="Wingdings" pitchFamily="2" charset="2"/>
              <a:buChar char="Ø"/>
            </a:pPr>
            <a:r>
              <a:rPr lang="en-US" smtClean="0">
                <a:solidFill>
                  <a:srgbClr val="000000"/>
                </a:solidFill>
              </a:rPr>
              <a:t>Khuyến nghị</a:t>
            </a:r>
            <a:endParaRPr lang="en-US">
              <a:solidFill>
                <a:srgbClr val="000000"/>
              </a:solidFill>
            </a:endParaRPr>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4294967295"/>
          </p:nvPr>
        </p:nvSpPr>
        <p:spPr>
          <a:xfrm>
            <a:off x="6096000" y="822325"/>
            <a:ext cx="1905000" cy="320675"/>
          </a:xfrm>
          <a:prstGeom prst="rect">
            <a:avLst/>
          </a:prstGeom>
        </p:spPr>
        <p:txBody>
          <a:bodyPr/>
          <a:lstStyle/>
          <a:p>
            <a:r>
              <a:rPr lang="en-US" smtClean="0"/>
              <a:t>http://www.uit.edu.vn</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24</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25</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i="1" smtClean="0"/>
              <a:t>Đánh giá và kết luận</a:t>
            </a:r>
            <a:endParaRPr lang="en-US" sz="2400" b="1" i="1"/>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4192843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152400" y="1143000"/>
            <a:ext cx="8229600" cy="5095875"/>
          </a:xfrm>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8" name="Slide Number Placeholder 7"/>
          <p:cNvSpPr>
            <a:spLocks noGrp="1"/>
          </p:cNvSpPr>
          <p:nvPr>
            <p:ph type="sldNum" sz="quarter" idx="12"/>
          </p:nvPr>
        </p:nvSpPr>
        <p:spPr/>
        <p:txBody>
          <a:bodyPr/>
          <a:lstStyle/>
          <a:p>
            <a:fld id="{845E3117-1AE7-4ACC-839B-C69B4E3F6E58}" type="slidenum">
              <a:rPr lang="en-US" smtClean="0"/>
              <a:pPr/>
              <a:t>26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mc:Choice xmlns:a14="http://schemas.microsoft.com/office/drawing/2010/main"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solidFill>
                      <a:srgbClr val="000000"/>
                    </a:solidFill>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3"/>
                <a:stretch>
                  <a:fillRect l="-1113" t="-2516" r="-1044" b="-5660"/>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000000"/>
                </a:solidFill>
              </a:rPr>
              <a:t>0.7578</a:t>
            </a:r>
            <a:r>
              <a:rPr lang="en-US" sz="2400"/>
              <a:t>.</a:t>
            </a:r>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76200" y="1066800"/>
            <a:ext cx="8153400" cy="5181600"/>
          </a:xfrm>
        </p:spPr>
        <p:txBody>
          <a:bodyPr/>
          <a:lstStyle/>
          <a:p>
            <a:r>
              <a:rPr lang="en-US" sz="2100" smtClean="0">
                <a:solidFill>
                  <a:schemeClr val="tx1"/>
                </a:solidFill>
              </a:rPr>
              <a:t>Thực nghiệm với bộ dữ liệu thu thập thực tế (820 đánh giá, 178 người dùng, chứa các điều kiện ngữ cảnh):</a:t>
            </a:r>
            <a:endParaRPr lang="en-US" sz="2100">
              <a:solidFill>
                <a:schemeClr val="tx1"/>
              </a:solidFill>
            </a:endParaRPr>
          </a:p>
        </p:txBody>
      </p:sp>
      <p:sp>
        <p:nvSpPr>
          <p:cNvPr id="11" name="Slide Number Placeholder 7"/>
          <p:cNvSpPr>
            <a:spLocks noGrp="1"/>
          </p:cNvSpPr>
          <p:nvPr>
            <p:ph type="sldNum" sz="quarter" idx="12"/>
          </p:nvPr>
        </p:nvSpPr>
        <p:spPr/>
        <p:txBody>
          <a:bodyPr/>
          <a:lstStyle/>
          <a:p>
            <a:fld id="{845E3117-1AE7-4ACC-839B-C69B4E3F6E58}" type="slidenum">
              <a:rPr lang="en-US" smtClean="0"/>
              <a:pPr/>
              <a:t>27</a:t>
            </a:fld>
            <a:endParaRPr lang="en-US"/>
          </a:p>
        </p:txBody>
      </p:sp>
      <p:graphicFrame>
        <p:nvGraphicFramePr>
          <p:cNvPr id="7" name="Chart 6"/>
          <p:cNvGraphicFramePr>
            <a:graphicFrameLocks/>
          </p:cNvGraphicFramePr>
          <p:nvPr>
            <p:extLst>
              <p:ext uri="{D42A27DB-BD31-4B8C-83A1-F6EECF244321}">
                <p14:modId xmlns:p14="http://schemas.microsoft.com/office/powerpoint/2010/main" val="2180263206"/>
              </p:ext>
            </p:extLst>
          </p:nvPr>
        </p:nvGraphicFramePr>
        <p:xfrm>
          <a:off x="1295400" y="1828800"/>
          <a:ext cx="3810000" cy="25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132247496"/>
              </p:ext>
            </p:extLst>
          </p:nvPr>
        </p:nvGraphicFramePr>
        <p:xfrm>
          <a:off x="228600" y="3962400"/>
          <a:ext cx="3276600" cy="27432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2991122417"/>
              </p:ext>
            </p:extLst>
          </p:nvPr>
        </p:nvGraphicFramePr>
        <p:xfrm>
          <a:off x="3886200" y="4085771"/>
          <a:ext cx="3207327"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3250310124"/>
              </p:ext>
            </p:extLst>
          </p:nvPr>
        </p:nvGraphicFramePr>
        <p:xfrm>
          <a:off x="5313112" y="1676400"/>
          <a:ext cx="3863545" cy="29718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6096000" y="822325"/>
            <a:ext cx="1905000" cy="320675"/>
          </a:xfrm>
          <a:prstGeom prst="rect">
            <a:avLst/>
          </a:prstGeom>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28</a:t>
            </a:fld>
            <a:endParaRPr lang="en-US"/>
          </a:p>
        </p:txBody>
      </p:sp>
      <p:graphicFrame>
        <p:nvGraphicFramePr>
          <p:cNvPr id="10" name="Chart 9"/>
          <p:cNvGraphicFramePr>
            <a:graphicFrameLocks noGrp="1"/>
          </p:cNvGraphicFramePr>
          <p:nvPr>
            <p:extLst>
              <p:ext uri="{D42A27DB-BD31-4B8C-83A1-F6EECF244321}">
                <p14:modId xmlns:p14="http://schemas.microsoft.com/office/powerpoint/2010/main" val="68665633"/>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0512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1219200"/>
            <a:ext cx="8382000" cy="5181600"/>
          </a:xfrm>
        </p:spPr>
        <p:txBody>
          <a:bodyPr/>
          <a:lstStyle/>
          <a:p>
            <a:pPr>
              <a:buFont typeface="Wingdings" pitchFamily="2" charset="2"/>
              <a:buChar char="v"/>
            </a:pPr>
            <a:r>
              <a:rPr lang="en-US" sz="2400" smtClean="0">
                <a:solidFill>
                  <a:schemeClr val="tx1"/>
                </a:solidFill>
              </a:rPr>
              <a:t>Những gì đạt được:</a:t>
            </a:r>
          </a:p>
          <a:p>
            <a:pPr lvl="1"/>
            <a:r>
              <a:rPr lang="en-US" sz="2000" smtClean="0">
                <a:solidFill>
                  <a:schemeClr val="tx1"/>
                </a:solidFill>
              </a:rPr>
              <a:t>Học hỏi kiến thức về các phương pháp khuyến nghị, một số kỹ thuật cần thiết khác …</a:t>
            </a:r>
          </a:p>
          <a:p>
            <a:pPr lvl="1"/>
            <a:r>
              <a:rPr lang="en-US" sz="2000">
                <a:solidFill>
                  <a:schemeClr val="tx1"/>
                </a:solidFill>
              </a:rPr>
              <a:t>Xây dựng thành công hệ khuyến nghị du lịch </a:t>
            </a:r>
            <a:r>
              <a:rPr lang="en-US" sz="2000" smtClean="0">
                <a:solidFill>
                  <a:schemeClr val="tx1"/>
                </a:solidFill>
              </a:rPr>
              <a:t>dựa trên ngữ cảnh. </a:t>
            </a:r>
          </a:p>
          <a:p>
            <a:pPr lvl="1"/>
            <a:r>
              <a:rPr lang="en-US" sz="2000" smtClean="0"/>
              <a:t>Xây dựng </a:t>
            </a:r>
            <a:r>
              <a:rPr lang="en-US" sz="2000" smtClean="0">
                <a:solidFill>
                  <a:schemeClr val="tx1"/>
                </a:solidFill>
              </a:rPr>
              <a:t>một </a:t>
            </a:r>
            <a:r>
              <a:rPr lang="en-US" sz="2000">
                <a:solidFill>
                  <a:schemeClr val="tx1"/>
                </a:solidFill>
              </a:rPr>
              <a:t>ứng dụng </a:t>
            </a:r>
            <a:r>
              <a:rPr lang="en-US" sz="2000" smtClean="0">
                <a:solidFill>
                  <a:schemeClr val="tx1"/>
                </a:solidFill>
              </a:rPr>
              <a:t>minh họa trên Android.</a:t>
            </a:r>
            <a:endParaRPr lang="en-US" sz="2000"/>
          </a:p>
          <a:p>
            <a:pPr>
              <a:buFont typeface="Wingdings" pitchFamily="2" charset="2"/>
              <a:buChar char="v"/>
            </a:pPr>
            <a:r>
              <a:rPr lang="en-US" sz="2400">
                <a:solidFill>
                  <a:schemeClr val="tx1"/>
                </a:solidFill>
              </a:rPr>
              <a:t>Hướng phát triển:</a:t>
            </a:r>
          </a:p>
          <a:p>
            <a:pPr lvl="1"/>
            <a:r>
              <a:rPr lang="en-US" sz="2000"/>
              <a:t>Nghiên cứu nhiều thuật toán khuyến nghị khác.</a:t>
            </a:r>
          </a:p>
          <a:p>
            <a:pPr lvl="1"/>
            <a:r>
              <a:rPr lang="en-US" sz="2000"/>
              <a:t>Mở rộng hệ khuyến nghị sang các lĩnh vực khác ngoài du lịch: sách vở, phim ảnh …</a:t>
            </a:r>
          </a:p>
          <a:p>
            <a:pPr lvl="1"/>
            <a:r>
              <a:rPr lang="en-US" sz="2000"/>
              <a:t>Xây dựng ứng dụng trên nhiều nền tảng hệ điều hành di động: Windows Phone, iOS …</a:t>
            </a:r>
          </a:p>
          <a:p>
            <a:pPr lvl="1"/>
            <a:r>
              <a:rPr lang="en-US" sz="2000"/>
              <a:t>Xây dựng ứng dụng trên nền tảng web.</a:t>
            </a:r>
          </a:p>
          <a:p>
            <a:pPr lvl="1"/>
            <a:r>
              <a:rPr lang="en-US" sz="2000"/>
              <a:t>Phát triển thêm các chức năng hỗ trợ người du lịch</a:t>
            </a:r>
            <a:r>
              <a:rPr lang="en-US" sz="2000" smtClean="0"/>
              <a:t>.</a:t>
            </a:r>
            <a:endParaRPr lang="en-US" sz="2000"/>
          </a:p>
        </p:txBody>
      </p:sp>
      <p:sp>
        <p:nvSpPr>
          <p:cNvPr id="5" name="Slide Number Placeholder 4"/>
          <p:cNvSpPr>
            <a:spLocks noGrp="1"/>
          </p:cNvSpPr>
          <p:nvPr>
            <p:ph type="sldNum" sz="quarter" idx="12"/>
          </p:nvPr>
        </p:nvSpPr>
        <p:spPr/>
        <p:txBody>
          <a:bodyPr/>
          <a:lstStyle/>
          <a:p>
            <a:fld id="{845E3117-1AE7-4ACC-839B-C69B4E3F6E58}" type="slidenum">
              <a:rPr lang="en-US" smtClean="0"/>
              <a:pPr/>
              <a:t>29</a:t>
            </a:fld>
            <a:endParaRPr lang="en-US"/>
          </a:p>
        </p:txBody>
      </p:sp>
    </p:spTree>
    <p:extLst>
      <p:ext uri="{BB962C8B-B14F-4D97-AF65-F5344CB8AC3E}">
        <p14:creationId xmlns:p14="http://schemas.microsoft.com/office/powerpoint/2010/main" val="3666284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5202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i="1" smtClean="0"/>
              <a:t>Giới thiệu đề tài</a:t>
            </a:r>
            <a:endParaRPr lang="en-US" sz="2400" b="1" i="1"/>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284193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45E3117-1AE7-4ACC-839B-C69B4E3F6E58}" type="slidenum">
              <a:rPr lang="en-US" smtClean="0"/>
              <a:pPr/>
              <a:t>30</a:t>
            </a:fld>
            <a:endParaRPr lang="en-US"/>
          </a:p>
        </p:txBody>
      </p:sp>
      <p:sp>
        <p:nvSpPr>
          <p:cNvPr id="6" name="TextBox 5"/>
          <p:cNvSpPr txBox="1"/>
          <p:nvPr/>
        </p:nvSpPr>
        <p:spPr>
          <a:xfrm>
            <a:off x="1371600" y="3352800"/>
            <a:ext cx="6646371" cy="707886"/>
          </a:xfrm>
          <a:prstGeom prst="rect">
            <a:avLst/>
          </a:prstGeom>
          <a:noFill/>
        </p:spPr>
        <p:txBody>
          <a:bodyPr wrap="none" rtlCol="0">
            <a:spAutoFit/>
          </a:bodyPr>
          <a:lstStyle/>
          <a:p>
            <a:r>
              <a:rPr lang="en-US" sz="4000" b="1" smtClean="0"/>
              <a:t>Cảm ơn đã chú ý theo dõi!</a:t>
            </a:r>
            <a:endParaRPr lang="en-US" sz="4000" b="1"/>
          </a:p>
        </p:txBody>
      </p:sp>
    </p:spTree>
    <p:extLst>
      <p:ext uri="{BB962C8B-B14F-4D97-AF65-F5344CB8AC3E}">
        <p14:creationId xmlns:p14="http://schemas.microsoft.com/office/powerpoint/2010/main" val="2728891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Giới thiệu đề tài</a:t>
            </a:r>
            <a:endParaRPr lang="en-US" sz="280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406" y="1447800"/>
            <a:ext cx="2255137" cy="1932974"/>
          </a:xfrm>
        </p:spPr>
      </p:pic>
      <p:sp>
        <p:nvSpPr>
          <p:cNvPr id="3" name="Slide Number Placeholder 2"/>
          <p:cNvSpPr>
            <a:spLocks noGrp="1"/>
          </p:cNvSpPr>
          <p:nvPr>
            <p:ph type="sldNum" sz="quarter" idx="12"/>
          </p:nvPr>
        </p:nvSpPr>
        <p:spPr/>
        <p:txBody>
          <a:bodyPr/>
          <a:lstStyle/>
          <a:p>
            <a:fld id="{845E3117-1AE7-4ACC-839B-C69B4E3F6E58}" type="slidenum">
              <a:rPr lang="en-US" smtClean="0"/>
              <a:pPr/>
              <a:t>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406" y="4038600"/>
            <a:ext cx="2255137" cy="19817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063" y="4032913"/>
            <a:ext cx="2255137" cy="19868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063" y="1447800"/>
            <a:ext cx="2255137" cy="1944429"/>
          </a:xfrm>
          <a:prstGeom prst="rect">
            <a:avLst/>
          </a:prstGeom>
        </p:spPr>
      </p:pic>
      <p:sp>
        <p:nvSpPr>
          <p:cNvPr id="5" name="TextBox 4"/>
          <p:cNvSpPr txBox="1"/>
          <p:nvPr/>
        </p:nvSpPr>
        <p:spPr>
          <a:xfrm>
            <a:off x="1312923" y="3392229"/>
            <a:ext cx="2018501" cy="369332"/>
          </a:xfrm>
          <a:prstGeom prst="rect">
            <a:avLst/>
          </a:prstGeom>
          <a:noFill/>
        </p:spPr>
        <p:txBody>
          <a:bodyPr wrap="none" rtlCol="0">
            <a:spAutoFit/>
          </a:bodyPr>
          <a:lstStyle/>
          <a:p>
            <a:r>
              <a:rPr lang="en-US" smtClean="0"/>
              <a:t>Khuyến nghị sách</a:t>
            </a:r>
            <a:endParaRPr lang="en-US"/>
          </a:p>
        </p:txBody>
      </p:sp>
      <p:sp>
        <p:nvSpPr>
          <p:cNvPr id="12" name="TextBox 11"/>
          <p:cNvSpPr txBox="1"/>
          <p:nvPr/>
        </p:nvSpPr>
        <p:spPr>
          <a:xfrm>
            <a:off x="1335723" y="6041767"/>
            <a:ext cx="2031325" cy="369332"/>
          </a:xfrm>
          <a:prstGeom prst="rect">
            <a:avLst/>
          </a:prstGeom>
          <a:noFill/>
        </p:spPr>
        <p:txBody>
          <a:bodyPr wrap="none" rtlCol="0">
            <a:spAutoFit/>
          </a:bodyPr>
          <a:lstStyle/>
          <a:p>
            <a:r>
              <a:rPr lang="en-US" smtClean="0"/>
              <a:t>Khuyến nghị phim</a:t>
            </a:r>
            <a:endParaRPr lang="en-US"/>
          </a:p>
        </p:txBody>
      </p:sp>
      <p:sp>
        <p:nvSpPr>
          <p:cNvPr id="13" name="TextBox 12"/>
          <p:cNvSpPr txBox="1"/>
          <p:nvPr/>
        </p:nvSpPr>
        <p:spPr>
          <a:xfrm>
            <a:off x="5334000" y="3392229"/>
            <a:ext cx="2492990" cy="369332"/>
          </a:xfrm>
          <a:prstGeom prst="rect">
            <a:avLst/>
          </a:prstGeom>
          <a:noFill/>
        </p:spPr>
        <p:txBody>
          <a:bodyPr wrap="none" rtlCol="0">
            <a:spAutoFit/>
          </a:bodyPr>
          <a:lstStyle/>
          <a:p>
            <a:r>
              <a:rPr lang="en-US" smtClean="0"/>
              <a:t>Khuyến nghị video clip</a:t>
            </a:r>
            <a:endParaRPr lang="en-US"/>
          </a:p>
        </p:txBody>
      </p:sp>
      <p:sp>
        <p:nvSpPr>
          <p:cNvPr id="14" name="TextBox 13"/>
          <p:cNvSpPr txBox="1"/>
          <p:nvPr/>
        </p:nvSpPr>
        <p:spPr>
          <a:xfrm>
            <a:off x="5562600" y="6020387"/>
            <a:ext cx="2031325" cy="369332"/>
          </a:xfrm>
          <a:prstGeom prst="rect">
            <a:avLst/>
          </a:prstGeom>
          <a:noFill/>
        </p:spPr>
        <p:txBody>
          <a:bodyPr wrap="none" rtlCol="0">
            <a:spAutoFit/>
          </a:bodyPr>
          <a:lstStyle/>
          <a:p>
            <a:r>
              <a:rPr lang="en-US" smtClean="0"/>
              <a:t>Khuyến nghị nhạc</a:t>
            </a:r>
            <a:endParaRPr lang="en-US"/>
          </a:p>
        </p:txBody>
      </p:sp>
      <p:sp>
        <p:nvSpPr>
          <p:cNvPr id="9" name="TextBox 8"/>
          <p:cNvSpPr txBox="1"/>
          <p:nvPr/>
        </p:nvSpPr>
        <p:spPr>
          <a:xfrm>
            <a:off x="2895600" y="1295400"/>
            <a:ext cx="3411511" cy="461665"/>
          </a:xfrm>
          <a:prstGeom prst="rect">
            <a:avLst/>
          </a:prstGeom>
          <a:noFill/>
        </p:spPr>
        <p:txBody>
          <a:bodyPr wrap="none" rtlCol="0">
            <a:spAutoFit/>
          </a:bodyPr>
          <a:lstStyle/>
          <a:p>
            <a:r>
              <a:rPr lang="en-US" sz="2400" b="1" smtClean="0"/>
              <a:t>Hệ thống khuyến nghị</a:t>
            </a:r>
            <a:endParaRPr lang="en-US" sz="2400" b="1"/>
          </a:p>
        </p:txBody>
      </p:sp>
    </p:spTree>
    <p:extLst>
      <p:ext uri="{BB962C8B-B14F-4D97-AF65-F5344CB8AC3E}">
        <p14:creationId xmlns:p14="http://schemas.microsoft.com/office/powerpoint/2010/main" val="1485050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6" name="Slide Number Placeholder 5"/>
          <p:cNvSpPr>
            <a:spLocks noGrp="1"/>
          </p:cNvSpPr>
          <p:nvPr>
            <p:ph type="sldNum" sz="quarter" idx="12"/>
          </p:nvPr>
        </p:nvSpPr>
        <p:spPr/>
        <p:txBody>
          <a:bodyPr/>
          <a:lstStyle/>
          <a:p>
            <a:fld id="{845E3117-1AE7-4ACC-839B-C69B4E3F6E58}" type="slidenum">
              <a:rPr lang="en-US" smtClean="0"/>
              <a:pPr/>
              <a:t>5</a:t>
            </a:fld>
            <a:endParaRPr lang="en-US"/>
          </a:p>
        </p:txBody>
      </p:sp>
      <p:sp>
        <p:nvSpPr>
          <p:cNvPr id="5" name="TextBox 4"/>
          <p:cNvSpPr txBox="1"/>
          <p:nvPr/>
        </p:nvSpPr>
        <p:spPr>
          <a:xfrm>
            <a:off x="2085312" y="5410200"/>
            <a:ext cx="5043367" cy="1015663"/>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sz="2000" smtClean="0">
                <a:solidFill>
                  <a:schemeClr val="bg1"/>
                </a:solidFill>
              </a:rPr>
              <a:t>Hệ khuyến nghị du lịch dựa trên ngữ cảnh </a:t>
            </a:r>
            <a:br>
              <a:rPr lang="en-US" sz="2000" smtClean="0">
                <a:solidFill>
                  <a:schemeClr val="bg1"/>
                </a:solidFill>
              </a:rPr>
            </a:br>
            <a:r>
              <a:rPr lang="en-US" sz="2000" smtClean="0">
                <a:solidFill>
                  <a:schemeClr val="bg1"/>
                </a:solidFill>
              </a:rPr>
              <a:t>+ </a:t>
            </a:r>
            <a:br>
              <a:rPr lang="en-US" sz="2000" smtClean="0">
                <a:solidFill>
                  <a:schemeClr val="bg1"/>
                </a:solidFill>
              </a:rPr>
            </a:br>
            <a:r>
              <a:rPr lang="en-US" sz="2000" smtClean="0">
                <a:solidFill>
                  <a:schemeClr val="bg1"/>
                </a:solidFill>
              </a:rPr>
              <a:t>Điện thoại thông minh</a:t>
            </a:r>
            <a:endParaRPr lang="en-US" sz="2000">
              <a:solidFill>
                <a:schemeClr val="bg1"/>
              </a:solidFill>
            </a:endParaRPr>
          </a:p>
        </p:txBody>
      </p:sp>
      <p:sp>
        <p:nvSpPr>
          <p:cNvPr id="7" name="TextBox 6"/>
          <p:cNvSpPr txBox="1"/>
          <p:nvPr/>
        </p:nvSpPr>
        <p:spPr>
          <a:xfrm>
            <a:off x="278109" y="4564559"/>
            <a:ext cx="8423205" cy="769441"/>
          </a:xfrm>
          <a:prstGeom prst="rect">
            <a:avLst/>
          </a:prstGeom>
          <a:noFill/>
        </p:spPr>
        <p:txBody>
          <a:bodyPr wrap="square" rtlCol="0">
            <a:spAutoFit/>
          </a:bodyPr>
          <a:lstStyle/>
          <a:p>
            <a:pPr marL="342900" indent="-342900">
              <a:buFont typeface="Wingdings" pitchFamily="2" charset="2"/>
              <a:buChar char="v"/>
            </a:pPr>
            <a:r>
              <a:rPr lang="en-US" sz="2200" i="1" u="sng">
                <a:solidFill>
                  <a:srgbClr val="000000"/>
                </a:solidFill>
                <a:latin typeface="+mn-lt"/>
              </a:rPr>
              <a:t>Bài toán:</a:t>
            </a:r>
            <a:r>
              <a:rPr lang="en-US" sz="2200">
                <a:latin typeface="+mn-lt"/>
              </a:rPr>
              <a:t> gợi ý những điểm du lịch cho du khách tùy theo điều kiện ngữ cảnh của họ.</a:t>
            </a:r>
          </a:p>
        </p:txBody>
      </p:sp>
      <p:pic>
        <p:nvPicPr>
          <p:cNvPr id="1027" name="Picture 3" descr="C:\inetpub\wwwroot\wcf4webservices\imgPlacesResize\4_dinh_doc_l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66962"/>
            <a:ext cx="1522347"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EHIEU\Desktop\240176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2614" y="1166962"/>
            <a:ext cx="149733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LEHIEU\Desktop\2dded8bff6b48c3a59f09b9ba00863bfHa%20Long%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0528" y="1166962"/>
            <a:ext cx="149733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LEHIEU\Desktop\DSC_139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1166962"/>
            <a:ext cx="152687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LEHIEU\Desktop\463px-Symbol_thumbs_up_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0406" y="2378903"/>
            <a:ext cx="315913" cy="4092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Users\LEHIEU\Desktop\463px-Symbol_thumbs_up_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1240" y="2410120"/>
            <a:ext cx="315913" cy="409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8418" y="2396654"/>
            <a:ext cx="325730" cy="369332"/>
          </a:xfrm>
          <a:prstGeom prst="rect">
            <a:avLst/>
          </a:prstGeom>
          <a:noFill/>
        </p:spPr>
        <p:txBody>
          <a:bodyPr wrap="none" rtlCol="0">
            <a:spAutoFit/>
          </a:bodyPr>
          <a:lstStyle/>
          <a:p>
            <a:r>
              <a:rPr lang="en-US" b="1" smtClean="0"/>
              <a:t>?</a:t>
            </a:r>
            <a:endParaRPr lang="en-US" b="1"/>
          </a:p>
        </p:txBody>
      </p:sp>
      <p:sp>
        <p:nvSpPr>
          <p:cNvPr id="18" name="TextBox 17"/>
          <p:cNvSpPr txBox="1"/>
          <p:nvPr/>
        </p:nvSpPr>
        <p:spPr>
          <a:xfrm>
            <a:off x="5475108" y="2385019"/>
            <a:ext cx="325730" cy="369332"/>
          </a:xfrm>
          <a:prstGeom prst="rect">
            <a:avLst/>
          </a:prstGeom>
          <a:noFill/>
        </p:spPr>
        <p:txBody>
          <a:bodyPr wrap="none" rtlCol="0">
            <a:spAutoFit/>
          </a:bodyPr>
          <a:lstStyle/>
          <a:p>
            <a:r>
              <a:rPr lang="en-US" b="1" smtClean="0"/>
              <a:t>?</a:t>
            </a:r>
            <a:endParaRPr lang="en-US" b="1"/>
          </a:p>
        </p:txBody>
      </p:sp>
      <p:pic>
        <p:nvPicPr>
          <p:cNvPr id="1035" name="Picture 11" descr="C:\Users\LEHIEU\Desktop\lar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27046" y="3136900"/>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LEHIEU\Desktop\55da4e3fd181d5103a578b1c6064a470-weather-symbols-clip-ar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9758" y="3886200"/>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LEHIEU\Desktop\Prime-Time-Clo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58454" y="2743200"/>
            <a:ext cx="647146" cy="6471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LEHIEU\Desktop\User-Group-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9800" y="2719239"/>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LEHIEU\Desktop\gold-dollar-sig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5630" y="3771900"/>
            <a:ext cx="574675" cy="8470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EHIEU\Desktop\img\TRAVE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4800" y="2510385"/>
            <a:ext cx="1095655" cy="183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6" name="Slide Number Placeholder 5"/>
          <p:cNvSpPr>
            <a:spLocks noGrp="1"/>
          </p:cNvSpPr>
          <p:nvPr>
            <p:ph type="sldNum" sz="quarter" idx="12"/>
          </p:nvPr>
        </p:nvSpPr>
        <p:spPr/>
        <p:txBody>
          <a:bodyPr/>
          <a:lstStyle/>
          <a:p>
            <a:fld id="{845E3117-1AE7-4ACC-839B-C69B4E3F6E58}" type="slidenum">
              <a:rPr lang="en-US" smtClean="0"/>
              <a:pPr/>
              <a:t>6</a:t>
            </a:fld>
            <a:endParaRPr lang="en-US"/>
          </a:p>
        </p:txBody>
      </p:sp>
      <p:sp>
        <p:nvSpPr>
          <p:cNvPr id="8" name="Rounded Rectangle 7"/>
          <p:cNvSpPr/>
          <p:nvPr/>
        </p:nvSpPr>
        <p:spPr>
          <a:xfrm>
            <a:off x="4419600" y="1219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phương pháp khuyến nghị.</a:t>
            </a:r>
            <a:endParaRPr lang="en-US"/>
          </a:p>
        </p:txBody>
      </p:sp>
      <p:sp>
        <p:nvSpPr>
          <p:cNvPr id="10" name="Rounded Rectangle 9"/>
          <p:cNvSpPr/>
          <p:nvPr/>
        </p:nvSpPr>
        <p:spPr>
          <a:xfrm>
            <a:off x="4419600" y="1981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kỹ thuật </a:t>
            </a:r>
            <a:br>
              <a:rPr lang="en-US" smtClean="0"/>
            </a:br>
            <a:r>
              <a:rPr lang="en-US" smtClean="0"/>
              <a:t>triển khai.</a:t>
            </a:r>
            <a:endParaRPr lang="en-US"/>
          </a:p>
        </p:txBody>
      </p:sp>
      <p:sp>
        <p:nvSpPr>
          <p:cNvPr id="11" name="Rounded Rectangle 10"/>
          <p:cNvSpPr/>
          <p:nvPr/>
        </p:nvSpPr>
        <p:spPr>
          <a:xfrm>
            <a:off x="4410501" y="2743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thông tin ngữ cảnh, thông tin các điểm du lịch.</a:t>
            </a:r>
            <a:endParaRPr lang="en-US"/>
          </a:p>
        </p:txBody>
      </p:sp>
      <p:sp>
        <p:nvSpPr>
          <p:cNvPr id="12" name="Rounded Rectangle 11"/>
          <p:cNvSpPr/>
          <p:nvPr/>
        </p:nvSpPr>
        <p:spPr>
          <a:xfrm>
            <a:off x="4419600" y="4267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Hiện thực hóa hệ thống </a:t>
            </a:r>
            <a:br>
              <a:rPr lang="en-US" smtClean="0"/>
            </a:br>
            <a:r>
              <a:rPr lang="en-US" smtClean="0"/>
              <a:t>và ứng dụng.</a:t>
            </a:r>
            <a:endParaRPr lang="en-US"/>
          </a:p>
        </p:txBody>
      </p:sp>
      <p:sp>
        <p:nvSpPr>
          <p:cNvPr id="13" name="Rounded Rectangle 12"/>
          <p:cNvSpPr/>
          <p:nvPr/>
        </p:nvSpPr>
        <p:spPr>
          <a:xfrm>
            <a:off x="4408226" y="5029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Thu thập dữ liệu thực tế </a:t>
            </a:r>
            <a:br>
              <a:rPr lang="en-US" smtClean="0"/>
            </a:br>
            <a:r>
              <a:rPr lang="en-US" smtClean="0"/>
              <a:t>từ người dùng.</a:t>
            </a:r>
            <a:endParaRPr lang="en-US"/>
          </a:p>
        </p:txBody>
      </p:sp>
      <p:sp>
        <p:nvSpPr>
          <p:cNvPr id="14" name="Rounded Rectangle 13"/>
          <p:cNvSpPr/>
          <p:nvPr/>
        </p:nvSpPr>
        <p:spPr>
          <a:xfrm>
            <a:off x="4395716" y="5791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Thực nghiệm và đánh giá.</a:t>
            </a:r>
            <a:endParaRPr lang="en-US"/>
          </a:p>
        </p:txBody>
      </p:sp>
      <p:sp>
        <p:nvSpPr>
          <p:cNvPr id="19" name="Curved Right Arrow 18"/>
          <p:cNvSpPr/>
          <p:nvPr/>
        </p:nvSpPr>
        <p:spPr>
          <a:xfrm>
            <a:off x="3733800" y="1524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Right Arrow 19"/>
          <p:cNvSpPr/>
          <p:nvPr/>
        </p:nvSpPr>
        <p:spPr>
          <a:xfrm>
            <a:off x="3733800" y="2286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Right Arrow 20"/>
          <p:cNvSpPr/>
          <p:nvPr/>
        </p:nvSpPr>
        <p:spPr>
          <a:xfrm>
            <a:off x="3733800" y="3048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a:off x="3733800" y="4572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Right Arrow 22"/>
          <p:cNvSpPr/>
          <p:nvPr/>
        </p:nvSpPr>
        <p:spPr>
          <a:xfrm>
            <a:off x="3733800" y="5334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87070" y="3409890"/>
            <a:ext cx="2646878" cy="400110"/>
          </a:xfrm>
          <a:prstGeom prst="rect">
            <a:avLst/>
          </a:prstGeom>
          <a:noFill/>
        </p:spPr>
        <p:txBody>
          <a:bodyPr wrap="none" rtlCol="0">
            <a:spAutoFit/>
          </a:bodyPr>
          <a:lstStyle/>
          <a:p>
            <a:r>
              <a:rPr lang="en-US" sz="2000" b="1" smtClean="0"/>
              <a:t>Quá trình thực hiện:</a:t>
            </a:r>
            <a:endParaRPr lang="en-US" sz="2000" b="1"/>
          </a:p>
        </p:txBody>
      </p:sp>
      <p:sp>
        <p:nvSpPr>
          <p:cNvPr id="17" name="Rounded Rectangle 16"/>
          <p:cNvSpPr/>
          <p:nvPr/>
        </p:nvSpPr>
        <p:spPr>
          <a:xfrm>
            <a:off x="4395716" y="3505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Đưa ra mô hình thực hiện.</a:t>
            </a:r>
            <a:endParaRPr lang="en-US"/>
          </a:p>
        </p:txBody>
      </p:sp>
      <p:sp>
        <p:nvSpPr>
          <p:cNvPr id="18" name="Curved Right Arrow 17"/>
          <p:cNvSpPr/>
          <p:nvPr/>
        </p:nvSpPr>
        <p:spPr>
          <a:xfrm>
            <a:off x="3733800" y="38100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0068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2" name="Slide Number Placeholder 1"/>
          <p:cNvSpPr>
            <a:spLocks noGrp="1"/>
          </p:cNvSpPr>
          <p:nvPr>
            <p:ph type="sldNum" sz="quarter" idx="12"/>
          </p:nvPr>
        </p:nvSpPr>
        <p:spPr/>
        <p:txBody>
          <a:bodyPr/>
          <a:lstStyle/>
          <a:p>
            <a:fld id="{845E3117-1AE7-4ACC-839B-C69B4E3F6E58}" type="slidenum">
              <a:rPr lang="en-US" smtClean="0"/>
              <a:pPr/>
              <a:t>7</a:t>
            </a:fld>
            <a:endParaRPr lang="en-US"/>
          </a:p>
        </p:txBody>
      </p:sp>
      <p:grpSp>
        <p:nvGrpSpPr>
          <p:cNvPr id="18" name="Group 88"/>
          <p:cNvGrpSpPr>
            <a:grpSpLocks/>
          </p:cNvGrpSpPr>
          <p:nvPr/>
        </p:nvGrpSpPr>
        <p:grpSpPr bwMode="auto">
          <a:xfrm>
            <a:off x="1272073" y="1663701"/>
            <a:ext cx="762000" cy="665162"/>
            <a:chOff x="1110" y="2656"/>
            <a:chExt cx="1549" cy="1351"/>
          </a:xfrm>
          <a:solidFill>
            <a:srgbClr val="00B0F0"/>
          </a:solidFill>
        </p:grpSpPr>
        <p:sp>
          <p:nvSpPr>
            <p:cNvPr id="19" name="AutoShape 89"/>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a:solidFill>
            <a:srgbClr val="00B0F0"/>
          </a:solidFill>
        </p:grpSpPr>
        <p:sp>
          <p:nvSpPr>
            <p:cNvPr id="23" name="AutoShape 93"/>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6075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i="1" smtClean="0"/>
              <a:t>Khảo sát các phương pháp khuyến nghị</a:t>
            </a:r>
            <a:endParaRPr lang="en-US" sz="2400" b="1" i="1"/>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a:solidFill>
            <a:srgbClr val="00B0F0"/>
          </a:solidFill>
        </p:grpSpPr>
        <p:sp>
          <p:nvSpPr>
            <p:cNvPr id="33" name="AutoShape 10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a:solidFill>
            <a:srgbClr val="00B0F0"/>
          </a:solidFill>
        </p:grpSpPr>
        <p:sp>
          <p:nvSpPr>
            <p:cNvPr id="37"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a:solidFill>
            <a:srgbClr val="00B0F0"/>
          </a:solidFill>
        </p:grpSpPr>
        <p:sp>
          <p:nvSpPr>
            <p:cNvPr id="50" name="AutoShape 107"/>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Tree>
    <p:extLst>
      <p:ext uri="{BB962C8B-B14F-4D97-AF65-F5344CB8AC3E}">
        <p14:creationId xmlns:p14="http://schemas.microsoft.com/office/powerpoint/2010/main" val="4181307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a:xfrm>
            <a:off x="304800" y="1381125"/>
            <a:ext cx="8229600" cy="5095875"/>
          </a:xfrm>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8</a:t>
            </a:fld>
            <a:endParaRPr lang="en-US"/>
          </a:p>
        </p:txBody>
      </p:sp>
      <p:sp>
        <p:nvSpPr>
          <p:cNvPr id="5" name="TextBox 4"/>
          <p:cNvSpPr txBox="1"/>
          <p:nvPr/>
        </p:nvSpPr>
        <p:spPr>
          <a:xfrm>
            <a:off x="2819400" y="2433935"/>
            <a:ext cx="378661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bg1"/>
                </a:solidFill>
              </a:rPr>
              <a:t>(Users </a:t>
            </a:r>
            <a:r>
              <a:rPr lang="en-US" sz="2400">
                <a:solidFill>
                  <a:schemeClr val="bg1"/>
                </a:solidFill>
              </a:rPr>
              <a:t>x</a:t>
            </a:r>
            <a:r>
              <a:rPr lang="en-US" sz="2400" i="1">
                <a:solidFill>
                  <a:schemeClr val="bg1"/>
                </a:solidFill>
              </a:rPr>
              <a:t> Items) </a:t>
            </a:r>
            <a:r>
              <a:rPr lang="en-US" sz="2400" i="1">
                <a:solidFill>
                  <a:schemeClr val="bg1"/>
                </a:solidFill>
                <a:sym typeface="Wingdings"/>
              </a:rPr>
              <a:t></a:t>
            </a:r>
            <a:r>
              <a:rPr lang="en-US" sz="2400" i="1">
                <a:solidFill>
                  <a:schemeClr val="bg1"/>
                </a:solidFill>
              </a:rPr>
              <a:t> Ratings</a:t>
            </a:r>
          </a:p>
        </p:txBody>
      </p:sp>
      <p:graphicFrame>
        <p:nvGraphicFramePr>
          <p:cNvPr id="8" name="Table 7"/>
          <p:cNvGraphicFramePr>
            <a:graphicFrameLocks noGrp="1"/>
          </p:cNvGraphicFramePr>
          <p:nvPr>
            <p:extLst>
              <p:ext uri="{D42A27DB-BD31-4B8C-83A1-F6EECF244321}">
                <p14:modId xmlns:p14="http://schemas.microsoft.com/office/powerpoint/2010/main" val="1775730056"/>
              </p:ext>
            </p:extLst>
          </p:nvPr>
        </p:nvGraphicFramePr>
        <p:xfrm>
          <a:off x="1295401" y="35777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i</a:t>
                      </a:r>
                      <a:r>
                        <a:rPr lang="en-US" sz="1900" b="1" baseline="-25000" smtClean="0">
                          <a:solidFill>
                            <a:srgbClr val="000000"/>
                          </a:solidFill>
                        </a:rPr>
                        <a:t>1</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m</a:t>
                      </a:r>
                      <a:endParaRPr lang="en-US" sz="1900" b="1" baseline="-25000">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i</a:t>
                      </a:r>
                      <a:r>
                        <a:rPr lang="en-US" sz="1900" b="1" baseline="-25000" smtClean="0">
                          <a:solidFill>
                            <a:srgbClr val="000000"/>
                          </a:solidFill>
                        </a:rPr>
                        <a:t>M</a:t>
                      </a:r>
                      <a:endParaRPr lang="en-US" sz="1900" b="1" baseline="-25000">
                        <a:solidFill>
                          <a:srgbClr val="000000"/>
                        </a:solidFill>
                      </a:endParaRPr>
                    </a:p>
                  </a:txBody>
                  <a:tcPr marL="99441" marR="99441" marT="49721" marB="49721"/>
                </a:tc>
              </a:tr>
              <a:tr h="403288">
                <a:tc>
                  <a:txBody>
                    <a:bodyPr/>
                    <a:lstStyle/>
                    <a:p>
                      <a:pPr algn="ctr"/>
                      <a:r>
                        <a:rPr lang="en-US" sz="1900" b="1" smtClean="0">
                          <a:solidFill>
                            <a:srgbClr val="000000"/>
                          </a:solidFill>
                        </a:rPr>
                        <a:t>u</a:t>
                      </a:r>
                      <a:r>
                        <a:rPr lang="en-US" sz="1900" b="1" baseline="-25000" smtClean="0">
                          <a:solidFill>
                            <a:srgbClr val="000000"/>
                          </a:solidFill>
                        </a:rPr>
                        <a:t>1</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tc>
              </a:tr>
              <a:tr h="403288">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2</a:t>
                      </a:r>
                      <a:endParaRPr lang="en-US" sz="1900" b="1">
                        <a:solidFill>
                          <a:srgbClr val="000000"/>
                        </a:solidFill>
                      </a:endParaRPr>
                    </a:p>
                  </a:txBody>
                  <a:tcPr marL="99441" marR="99441" marT="49721" marB="49721"/>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rgbClr val="000000"/>
                          </a:solidFill>
                        </a:rPr>
                        <a:t>u</a:t>
                      </a:r>
                      <a:r>
                        <a:rPr lang="en-US" sz="1900" b="1" baseline="-25000" smtClean="0">
                          <a:solidFill>
                            <a:srgbClr val="000000"/>
                          </a:solidFill>
                        </a:rPr>
                        <a:t>k</a:t>
                      </a:r>
                    </a:p>
                  </a:txBody>
                  <a:tcPr marL="99441" marR="99441" marT="49721" marB="49721">
                    <a:solidFill>
                      <a:schemeClr val="accent1"/>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2</a:t>
                      </a:r>
                      <a:endParaRPr lang="en-US" sz="1900" b="1">
                        <a:solidFill>
                          <a:srgbClr val="000000"/>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rgbClr val="FFC000"/>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rgbClr val="FFC000"/>
                    </a:solidFill>
                  </a:tcPr>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r>
              <a:tr h="403288">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rgbClr val="FFC000"/>
                    </a:solidFill>
                  </a:tcPr>
                </a:tc>
              </a:tr>
              <a:tr h="403288">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rgbClr val="FFC000"/>
                    </a:solidFill>
                  </a:tcPr>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r>
              <a:tr h="403288">
                <a:tc>
                  <a:txBody>
                    <a:bodyPr/>
                    <a:lstStyle/>
                    <a:p>
                      <a:pPr algn="ctr"/>
                      <a:r>
                        <a:rPr lang="en-US" sz="1900" b="1" smtClean="0">
                          <a:solidFill>
                            <a:srgbClr val="000000"/>
                          </a:solidFill>
                        </a:rPr>
                        <a:t>u</a:t>
                      </a:r>
                      <a:r>
                        <a:rPr lang="en-US" sz="1900" b="1" baseline="-25000" smtClean="0">
                          <a:solidFill>
                            <a:srgbClr val="000000"/>
                          </a:solidFill>
                        </a:rPr>
                        <a:t>K</a:t>
                      </a:r>
                      <a:endParaRPr lang="en-US" sz="1900" b="1" baseline="-25000">
                        <a:solidFill>
                          <a:srgbClr val="000000"/>
                        </a:solidFill>
                      </a:endParaRPr>
                    </a:p>
                  </a:txBody>
                  <a:tcPr marL="99441" marR="99441" marT="49721" marB="49721">
                    <a:solidFill>
                      <a:schemeClr val="accent1"/>
                    </a:solidFill>
                  </a:tcPr>
                </a:tc>
                <a:tc>
                  <a:txBody>
                    <a:bodyPr/>
                    <a:lstStyle/>
                    <a:p>
                      <a:pPr algn="ctr"/>
                      <a:r>
                        <a:rPr lang="en-US" sz="1900" b="1" smtClean="0">
                          <a:solidFill>
                            <a:srgbClr val="000000"/>
                          </a:solidFill>
                        </a:rPr>
                        <a:t>3</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4</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a:t>
                      </a:r>
                      <a:endParaRPr lang="en-US" sz="1900" b="1">
                        <a:solidFill>
                          <a:srgbClr val="000000"/>
                        </a:solidFill>
                      </a:endParaRPr>
                    </a:p>
                  </a:txBody>
                  <a:tcPr marL="99441" marR="99441" marT="49721" marB="49721"/>
                </a:tc>
                <a:tc>
                  <a:txBody>
                    <a:bodyPr/>
                    <a:lstStyle/>
                    <a:p>
                      <a:pPr algn="ctr"/>
                      <a:r>
                        <a:rPr lang="en-US" sz="1900" b="1" smtClean="0">
                          <a:solidFill>
                            <a:srgbClr val="000000"/>
                          </a:solidFill>
                        </a:rPr>
                        <a:t>5</a:t>
                      </a:r>
                      <a:endParaRPr lang="en-US" sz="1900" b="1">
                        <a:solidFill>
                          <a:srgbClr val="000000"/>
                        </a:solidFill>
                      </a:endParaRPr>
                    </a:p>
                  </a:txBody>
                  <a:tcPr marL="99441" marR="99441" marT="49721" marB="49721"/>
                </a:tc>
              </a:tr>
            </a:tbl>
          </a:graphicData>
        </a:graphic>
      </p:graphicFrame>
      <p:sp>
        <p:nvSpPr>
          <p:cNvPr id="9" name="TextBox 8"/>
          <p:cNvSpPr txBox="1"/>
          <p:nvPr/>
        </p:nvSpPr>
        <p:spPr>
          <a:xfrm>
            <a:off x="3657600" y="3124200"/>
            <a:ext cx="1905000" cy="369332"/>
          </a:xfrm>
          <a:prstGeom prst="rect">
            <a:avLst/>
          </a:prstGeom>
          <a:noFill/>
        </p:spPr>
        <p:txBody>
          <a:bodyPr wrap="square" rtlCol="0">
            <a:spAutoFit/>
          </a:bodyPr>
          <a:lstStyle/>
          <a:p>
            <a:r>
              <a:rPr lang="en-US" smtClean="0"/>
              <a:t>Địa điểm du lịch</a:t>
            </a:r>
            <a:endParaRPr lang="en-US"/>
          </a:p>
        </p:txBody>
      </p:sp>
      <p:sp>
        <p:nvSpPr>
          <p:cNvPr id="10" name="TextBox 9"/>
          <p:cNvSpPr txBox="1"/>
          <p:nvPr/>
        </p:nvSpPr>
        <p:spPr>
          <a:xfrm>
            <a:off x="0" y="4800600"/>
            <a:ext cx="1159292" cy="369332"/>
          </a:xfrm>
          <a:prstGeom prst="rect">
            <a:avLst/>
          </a:prstGeom>
          <a:noFill/>
        </p:spPr>
        <p:txBody>
          <a:bodyPr wrap="none" rtlCol="0">
            <a:spAutoFit/>
          </a:bodyPr>
          <a:lstStyle/>
          <a:p>
            <a:r>
              <a:rPr lang="en-US" smtClean="0"/>
              <a:t>Du khách</a:t>
            </a:r>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solidFill>
                  <a:schemeClr val="tx2"/>
                </a:solidFill>
              </a:rPr>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solidFill>
                  <a:schemeClr val="tx2"/>
                </a:solidFill>
              </a:rPr>
              <a:t>(</a:t>
            </a:r>
            <a:r>
              <a:rPr lang="en-US" sz="2400" i="1" smtClean="0">
                <a:solidFill>
                  <a:schemeClr val="tx2"/>
                </a:solidFill>
              </a:rPr>
              <a:t>collaborative filtering)</a:t>
            </a:r>
            <a:r>
              <a:rPr lang="en-US" sz="2400" smtClean="0">
                <a:solidFill>
                  <a:schemeClr val="tx1"/>
                </a:solidFill>
              </a:rPr>
              <a:t>.</a:t>
            </a:r>
            <a:endParaRPr lang="en-US" sz="2400" smtClean="0">
              <a:solidFill>
                <a:schemeClr val="tx1"/>
              </a:solidFill>
            </a:endParaRPr>
          </a:p>
          <a:p>
            <a:pPr lvl="1" algn="just">
              <a:buFont typeface="Arial" pitchFamily="34" charset="0"/>
              <a:buChar char="•"/>
            </a:pPr>
            <a:r>
              <a:rPr lang="en-US" sz="2400" smtClean="0">
                <a:solidFill>
                  <a:schemeClr val="tx1"/>
                </a:solidFill>
              </a:rPr>
              <a:t>Khuyến nghị dựa trên kinh nghiệm </a:t>
            </a:r>
            <a:r>
              <a:rPr lang="en-US" sz="2400" i="1" smtClean="0">
                <a:solidFill>
                  <a:schemeClr val="tx2"/>
                </a:solidFill>
              </a:rPr>
              <a:t>(heuristic-based)</a:t>
            </a:r>
            <a:r>
              <a:rPr lang="en-US" sz="2400" smtClean="0">
                <a:solidFill>
                  <a:schemeClr val="tx1"/>
                </a:solidFill>
              </a:rPr>
              <a:t>.</a:t>
            </a:r>
          </a:p>
          <a:p>
            <a:pPr lvl="1" algn="just">
              <a:buFont typeface="Arial" pitchFamily="34" charset="0"/>
              <a:buChar char="•"/>
            </a:pPr>
            <a:r>
              <a:rPr lang="en-US" sz="2400" smtClean="0">
                <a:solidFill>
                  <a:schemeClr val="tx1"/>
                </a:solidFill>
              </a:rPr>
              <a:t>Khuyến nghị dựa trên mô hình </a:t>
            </a:r>
            <a:r>
              <a:rPr lang="en-US" sz="2400" i="1" smtClean="0">
                <a:solidFill>
                  <a:schemeClr val="tx2"/>
                </a:solidFill>
              </a:rPr>
              <a:t>(model-based)</a:t>
            </a:r>
            <a:r>
              <a:rPr lang="en-US" sz="2400" smtClean="0">
                <a:solidFill>
                  <a:schemeClr val="tx1"/>
                </a:solidFill>
              </a:rPr>
              <a:t>.</a:t>
            </a:r>
          </a:p>
          <a:p>
            <a:pPr lvl="1" algn="just">
              <a:buFont typeface="Arial" pitchFamily="34" charset="0"/>
              <a:buChar char="•"/>
            </a:pPr>
            <a:endParaRPr lang="en-US" sz="2400" smtClean="0">
              <a:solidFill>
                <a:schemeClr val="tx1"/>
              </a:solidFill>
            </a:endParaRPr>
          </a:p>
          <a:p>
            <a:pPr algn="just"/>
            <a:r>
              <a:rPr lang="en-US" sz="2400" smtClean="0">
                <a:solidFill>
                  <a:schemeClr val="tx1"/>
                </a:solidFill>
              </a:rPr>
              <a:t>Khuyến nghị lai </a:t>
            </a:r>
            <a:r>
              <a:rPr lang="en-US" sz="2400" i="1" smtClean="0">
                <a:solidFill>
                  <a:schemeClr val="tx2"/>
                </a:solidFill>
              </a:rPr>
              <a:t>(hybrid)</a:t>
            </a:r>
            <a:r>
              <a:rPr lang="en-US" sz="2400" smtClean="0">
                <a:solidFill>
                  <a:schemeClr val="tx1"/>
                </a:solidFill>
              </a:rPr>
              <a:t>.</a:t>
            </a:r>
            <a:endParaRPr lang="en-US" sz="2400">
              <a:solidFill>
                <a:schemeClr val="tx1"/>
              </a:solidFill>
            </a:endParaRPr>
          </a:p>
        </p:txBody>
      </p:sp>
      <p:sp>
        <p:nvSpPr>
          <p:cNvPr id="5" name="Slide Number Placeholder 4"/>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100TGp_biz_diagram">
  <a:themeElements>
    <a:clrScheme name="100TGp_biz_diagram 3">
      <a:dk1>
        <a:srgbClr val="1D528D"/>
      </a:dk1>
      <a:lt1>
        <a:srgbClr val="FFFFFF"/>
      </a:lt1>
      <a:dk2>
        <a:srgbClr val="000000"/>
      </a:dk2>
      <a:lt2>
        <a:srgbClr val="DDDDDD"/>
      </a:lt2>
      <a:accent1>
        <a:srgbClr val="2F85F7"/>
      </a:accent1>
      <a:accent2>
        <a:srgbClr val="FF9900"/>
      </a:accent2>
      <a:accent3>
        <a:srgbClr val="FFFFFF"/>
      </a:accent3>
      <a:accent4>
        <a:srgbClr val="174578"/>
      </a:accent4>
      <a:accent5>
        <a:srgbClr val="ADC2FA"/>
      </a:accent5>
      <a:accent6>
        <a:srgbClr val="E78A00"/>
      </a:accent6>
      <a:hlink>
        <a:srgbClr val="5AD9F2"/>
      </a:hlink>
      <a:folHlink>
        <a:srgbClr val="969696"/>
      </a:folHlink>
    </a:clrScheme>
    <a:fontScheme name="100TGp_biz_diagram">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00TGp_biz_diagram 1">
        <a:dk1>
          <a:srgbClr val="29698D"/>
        </a:dk1>
        <a:lt1>
          <a:srgbClr val="FFFFFF"/>
        </a:lt1>
        <a:dk2>
          <a:srgbClr val="000000"/>
        </a:dk2>
        <a:lt2>
          <a:srgbClr val="D6E1E2"/>
        </a:lt2>
        <a:accent1>
          <a:srgbClr val="0099CC"/>
        </a:accent1>
        <a:accent2>
          <a:srgbClr val="FF9933"/>
        </a:accent2>
        <a:accent3>
          <a:srgbClr val="FFFFFF"/>
        </a:accent3>
        <a:accent4>
          <a:srgbClr val="215978"/>
        </a:accent4>
        <a:accent5>
          <a:srgbClr val="AACAE2"/>
        </a:accent5>
        <a:accent6>
          <a:srgbClr val="E78A2D"/>
        </a:accent6>
        <a:hlink>
          <a:srgbClr val="33CCCC"/>
        </a:hlink>
        <a:folHlink>
          <a:srgbClr val="83A6A7"/>
        </a:folHlink>
      </a:clrScheme>
      <a:clrMap bg1="lt1" tx1="dk1" bg2="lt2" tx2="dk2" accent1="accent1" accent2="accent2" accent3="accent3" accent4="accent4" accent5="accent5" accent6="accent6" hlink="hlink" folHlink="folHlink"/>
    </a:extraClrScheme>
    <a:extraClrScheme>
      <a:clrScheme name="100TGp_biz_diagram 2">
        <a:dk1>
          <a:srgbClr val="592C0D"/>
        </a:dk1>
        <a:lt1>
          <a:srgbClr val="FFFFFF"/>
        </a:lt1>
        <a:dk2>
          <a:srgbClr val="000000"/>
        </a:dk2>
        <a:lt2>
          <a:srgbClr val="C0C0C0"/>
        </a:lt2>
        <a:accent1>
          <a:srgbClr val="5B9569"/>
        </a:accent1>
        <a:accent2>
          <a:srgbClr val="5D8FC1"/>
        </a:accent2>
        <a:accent3>
          <a:srgbClr val="FFFFFF"/>
        </a:accent3>
        <a:accent4>
          <a:srgbClr val="4B2409"/>
        </a:accent4>
        <a:accent5>
          <a:srgbClr val="B5C8B9"/>
        </a:accent5>
        <a:accent6>
          <a:srgbClr val="5381AF"/>
        </a:accent6>
        <a:hlink>
          <a:srgbClr val="C5C059"/>
        </a:hlink>
        <a:folHlink>
          <a:srgbClr val="999C90"/>
        </a:folHlink>
      </a:clrScheme>
      <a:clrMap bg1="lt1" tx1="dk1" bg2="lt2" tx2="dk2" accent1="accent1" accent2="accent2" accent3="accent3" accent4="accent4" accent5="accent5" accent6="accent6" hlink="hlink" folHlink="folHlink"/>
    </a:extraClrScheme>
    <a:extraClrScheme>
      <a:clrScheme name="100TGp_biz_diagram 3">
        <a:dk1>
          <a:srgbClr val="1D528D"/>
        </a:dk1>
        <a:lt1>
          <a:srgbClr val="FFFFFF"/>
        </a:lt1>
        <a:dk2>
          <a:srgbClr val="000000"/>
        </a:dk2>
        <a:lt2>
          <a:srgbClr val="DDDDDD"/>
        </a:lt2>
        <a:accent1>
          <a:srgbClr val="2F85F7"/>
        </a:accent1>
        <a:accent2>
          <a:srgbClr val="FF9900"/>
        </a:accent2>
        <a:accent3>
          <a:srgbClr val="FFFFFF"/>
        </a:accent3>
        <a:accent4>
          <a:srgbClr val="174578"/>
        </a:accent4>
        <a:accent5>
          <a:srgbClr val="ADC2FA"/>
        </a:accent5>
        <a:accent6>
          <a:srgbClr val="E78A00"/>
        </a:accent6>
        <a:hlink>
          <a:srgbClr val="5AD9F2"/>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3427</TotalTime>
  <Words>3861</Words>
  <Application>Microsoft Office PowerPoint</Application>
  <PresentationFormat>On-screen Show (4:3)</PresentationFormat>
  <Paragraphs>714</Paragraphs>
  <Slides>30</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100TGp_biz_diagram</vt:lpstr>
      <vt:lpstr>Adobe Photoshop Image</vt:lpstr>
      <vt:lpstr>ỨNG DỤNG HỖ TRỢ KHÁCH DU LỊCH TRÊN ANDROID</vt:lpstr>
      <vt:lpstr>Nội dung trình bày</vt:lpstr>
      <vt:lpstr>Nội dung trình bày</vt:lpstr>
      <vt:lpstr>Giới thiệu đề tài</vt:lpstr>
      <vt:lpstr>Giới thiệu đề tài</vt:lpstr>
      <vt:lpstr>Giới thiệu đề tài</vt:lpstr>
      <vt:lpstr>Nội dung trình bày</vt:lpstr>
      <vt:lpstr>Phương pháp khuyến nghị hai chiều</vt:lpstr>
      <vt:lpstr>Phương pháp khuyến nghị hai chiều</vt:lpstr>
      <vt:lpstr>Phương pháp khuyến nghị nhiều chiều</vt:lpstr>
      <vt:lpstr>Phương pháp khuyến nghị nhiều chiều</vt:lpstr>
      <vt:lpstr>Phương pháp khuyến nghị nhiều chiều</vt:lpstr>
      <vt:lpstr>Phương pháp khuyến nghị nhiều chiều</vt:lpstr>
      <vt:lpstr>Nội dung trình bày</vt:lpstr>
      <vt:lpstr>Phương pháp thu giảm số chiều  (Reduction - based)</vt:lpstr>
      <vt:lpstr>Phương pháp thu giảm số chiều</vt:lpstr>
      <vt:lpstr>Phương pháp thu giảm số chiều</vt:lpstr>
      <vt:lpstr>Phương pháp thu giảm số chiều</vt:lpstr>
      <vt:lpstr>Phương pháp thu giảm số chiều</vt:lpstr>
      <vt:lpstr>Phương pháp thu giảm số chiều </vt:lpstr>
      <vt:lpstr>Mô hình hồi qui tuyến tính </vt:lpstr>
      <vt:lpstr>Nội dung trình bày</vt:lpstr>
      <vt:lpstr>Hiện thực hóa</vt:lpstr>
      <vt:lpstr>Hiện thực hóa</vt:lpstr>
      <vt:lpstr>Nội dung trình bày</vt:lpstr>
      <vt:lpstr>Đánh giá và kết luận</vt:lpstr>
      <vt:lpstr>Đánh giá và kết luận</vt:lpstr>
      <vt:lpstr>PowerPoint Presentation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LEHIEU</cp:lastModifiedBy>
  <cp:revision>444</cp:revision>
  <dcterms:created xsi:type="dcterms:W3CDTF">2012-01-30T05:10:08Z</dcterms:created>
  <dcterms:modified xsi:type="dcterms:W3CDTF">2012-02-22T14:06:15Z</dcterms:modified>
</cp:coreProperties>
</file>